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1" r:id="rId2"/>
    <p:sldId id="276" r:id="rId3"/>
    <p:sldId id="277" r:id="rId4"/>
    <p:sldId id="278" r:id="rId5"/>
    <p:sldId id="279" r:id="rId6"/>
    <p:sldId id="281" r:id="rId7"/>
    <p:sldId id="280" r:id="rId8"/>
    <p:sldId id="28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44">
          <p15:clr>
            <a:srgbClr val="A4A3A4"/>
          </p15:clr>
        </p15:guide>
        <p15:guide id="2" orient="horz" pos="480">
          <p15:clr>
            <a:srgbClr val="A4A3A4"/>
          </p15:clr>
        </p15:guide>
        <p15:guide id="3" pos="384">
          <p15:clr>
            <a:srgbClr val="A4A3A4"/>
          </p15:clr>
        </p15:guide>
        <p15:guide id="4" pos="537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lian Amy" initials="L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33" autoAdjust="0"/>
    <p:restoredTop sz="85036" autoAdjust="0"/>
  </p:normalViewPr>
  <p:slideViewPr>
    <p:cSldViewPr showGuides="1">
      <p:cViewPr>
        <p:scale>
          <a:sx n="93" d="100"/>
          <a:sy n="93" d="100"/>
        </p:scale>
        <p:origin x="-893" y="-43"/>
      </p:cViewPr>
      <p:guideLst>
        <p:guide orient="horz" pos="3744"/>
        <p:guide orient="horz" pos="480"/>
        <p:guide pos="384"/>
        <p:guide pos="5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B5AC5E-1AD2-463C-8E8F-73FD496E650C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E1BFD0-70E3-456E-842E-E0853A24D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7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3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7" name="Rectangle 6"/>
            <p:cNvSpPr/>
            <p:nvPr userDrawn="1"/>
          </p:nvSpPr>
          <p:spPr>
            <a:xfrm flipH="1">
              <a:off x="8534400" y="0"/>
              <a:ext cx="609600" cy="6858000"/>
            </a:xfrm>
            <a:prstGeom prst="rect">
              <a:avLst/>
            </a:prstGeom>
            <a:gradFill flip="none" rotWithShape="1">
              <a:gsLst>
                <a:gs pos="5000">
                  <a:schemeClr val="tx2">
                    <a:lumMod val="75000"/>
                    <a:tint val="66000"/>
                    <a:satMod val="160000"/>
                    <a:alpha val="0"/>
                  </a:schemeClr>
                </a:gs>
                <a:gs pos="50000">
                  <a:schemeClr val="tx2">
                    <a:lumMod val="75000"/>
                    <a:tint val="44500"/>
                    <a:satMod val="160000"/>
                  </a:schemeClr>
                </a:gs>
                <a:gs pos="100000">
                  <a:schemeClr val="tx2">
                    <a:lumMod val="75000"/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0"/>
              <a:ext cx="609600" cy="6858000"/>
            </a:xfrm>
            <a:prstGeom prst="rect">
              <a:avLst/>
            </a:prstGeom>
            <a:gradFill flip="none" rotWithShape="1">
              <a:gsLst>
                <a:gs pos="5000">
                  <a:schemeClr val="tx2">
                    <a:lumMod val="75000"/>
                    <a:tint val="66000"/>
                    <a:satMod val="160000"/>
                    <a:alpha val="0"/>
                  </a:schemeClr>
                </a:gs>
                <a:gs pos="50000">
                  <a:schemeClr val="tx2">
                    <a:lumMod val="75000"/>
                    <a:tint val="44500"/>
                    <a:satMod val="160000"/>
                  </a:schemeClr>
                </a:gs>
                <a:gs pos="100000">
                  <a:schemeClr val="tx2">
                    <a:lumMod val="75000"/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3352800" y="6096000"/>
              <a:ext cx="2209800" cy="565987"/>
              <a:chOff x="1752600" y="3276600"/>
              <a:chExt cx="2975097" cy="762000"/>
            </a:xfrm>
            <a:effectLst>
              <a:outerShdw blurRad="50800" dist="50800" dir="5400000" sx="17000" sy="17000" algn="ctr" rotWithShape="0">
                <a:srgbClr val="000000">
                  <a:alpha val="0"/>
                </a:srgbClr>
              </a:outerShdw>
            </a:effectLst>
          </p:grpSpPr>
          <p:pic>
            <p:nvPicPr>
              <p:cNvPr id="10" name="Picture 9" descr="LogoEmbajada.jpg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48583" y="3276600"/>
                <a:ext cx="762000" cy="762000"/>
              </a:xfrm>
              <a:prstGeom prst="rect">
                <a:avLst/>
              </a:prstGeom>
              <a:noFill/>
              <a:ln>
                <a:noFill/>
              </a:ln>
            </p:spPr>
          </p:pic>
          <p:graphicFrame>
            <p:nvGraphicFramePr>
              <p:cNvPr id="11" name="Object 5"/>
              <p:cNvGraphicFramePr>
                <a:graphicFrameLocks noChangeAspect="1"/>
              </p:cNvGraphicFramePr>
              <p:nvPr/>
            </p:nvGraphicFramePr>
            <p:xfrm>
              <a:off x="1752600" y="3429000"/>
              <a:ext cx="867965" cy="457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" name="Acrobat Document" r:id="rId5" imgW="4629150" imgH="2438400" progId="AcroExch.Document.7">
                      <p:embed/>
                    </p:oleObj>
                  </mc:Choice>
                  <mc:Fallback>
                    <p:oleObj name="Acrobat Document" r:id="rId5" imgW="4629150" imgH="2438400" progId="AcroExch.Document.7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2600" y="3429000"/>
                            <a:ext cx="867965" cy="457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12" name="Picture 6" descr="C:\Documents and Settings\castrop\My Documents\GRAFICA\Logos y Grafica\Otros Logos\Uruguay XXI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038601" y="3352800"/>
                <a:ext cx="689096" cy="609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" name="Rectangle 12"/>
            <p:cNvSpPr/>
            <p:nvPr userDrawn="1"/>
          </p:nvSpPr>
          <p:spPr>
            <a:xfrm>
              <a:off x="8991601" y="0"/>
              <a:ext cx="152400" cy="685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orterrh@state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459912"/>
            <a:ext cx="525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negociar </a:t>
            </a:r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</a:p>
          <a:p>
            <a:pPr algn="ctr"/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Estados 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Unidos. </a:t>
            </a:r>
            <a:endParaRPr lang="es-UY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Nichos 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Oportunidad.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10" descr="https://encrypted-tbn3.gstatic.com/images?q=tbn:ANd9GcTSVgDhxuCavMBLrxCrpBPzWq802IxnlXnNUU6C_mxw4ENCj0N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9496"/>
            <a:ext cx="273745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0957" y="2081123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Los </a:t>
            </a:r>
            <a:r>
              <a:rPr lang="en-US" sz="2400" b="1" dirty="0" err="1" smtClean="0">
                <a:solidFill>
                  <a:srgbClr val="002060"/>
                </a:solidFill>
              </a:rPr>
              <a:t>Estados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Unidos</a:t>
            </a:r>
            <a:r>
              <a:rPr lang="en-US" sz="2400" b="1" dirty="0" smtClean="0">
                <a:solidFill>
                  <a:srgbClr val="002060"/>
                </a:solidFill>
              </a:rPr>
              <a:t> son: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534" y="2561033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dirty="0" smtClean="0">
                <a:solidFill>
                  <a:srgbClr val="002060"/>
                </a:solidFill>
              </a:rPr>
              <a:t>…los </a:t>
            </a:r>
            <a:r>
              <a:rPr lang="es-UY" sz="2000" dirty="0">
                <a:solidFill>
                  <a:srgbClr val="002060"/>
                </a:solidFill>
              </a:rPr>
              <a:t>mayores importadores de productos y servicios del </a:t>
            </a:r>
            <a:r>
              <a:rPr lang="es-UY" sz="2000" dirty="0" smtClean="0">
                <a:solidFill>
                  <a:srgbClr val="002060"/>
                </a:solidFill>
              </a:rPr>
              <a:t>mundo.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8097" y="3039887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2060"/>
                </a:solidFill>
              </a:rPr>
              <a:t>…el </a:t>
            </a:r>
            <a:r>
              <a:rPr lang="es-ES" sz="2000" dirty="0">
                <a:solidFill>
                  <a:srgbClr val="002060"/>
                </a:solidFill>
              </a:rPr>
              <a:t>mercado más dinámico y sofisticado del mundo.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947" y="3501334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2060"/>
                </a:solidFill>
              </a:rPr>
              <a:t>…una </a:t>
            </a:r>
            <a:r>
              <a:rPr lang="es-ES" sz="2000" dirty="0">
                <a:solidFill>
                  <a:srgbClr val="002060"/>
                </a:solidFill>
              </a:rPr>
              <a:t>de las economías más abiertas del </a:t>
            </a:r>
            <a:r>
              <a:rPr lang="es-ES" sz="2000" dirty="0" smtClean="0">
                <a:solidFill>
                  <a:srgbClr val="002060"/>
                </a:solidFill>
              </a:rPr>
              <a:t>mundo.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78" y="393806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Los </a:t>
            </a:r>
            <a:r>
              <a:rPr lang="en-US" sz="2400" b="1" dirty="0" err="1" smtClean="0">
                <a:solidFill>
                  <a:srgbClr val="002060"/>
                </a:solidFill>
              </a:rPr>
              <a:t>Estados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Unidos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han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sido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s-ES" sz="2400" b="1" dirty="0" smtClean="0">
                <a:solidFill>
                  <a:srgbClr val="002060"/>
                </a:solidFill>
              </a:rPr>
              <a:t>el </a:t>
            </a:r>
            <a:r>
              <a:rPr lang="es-ES" sz="2400" b="1" dirty="0">
                <a:solidFill>
                  <a:srgbClr val="002060"/>
                </a:solidFill>
              </a:rPr>
              <a:t>principal destino de muchas exportaciones no tradicionales Uruguayas</a:t>
            </a:r>
            <a:r>
              <a:rPr lang="en-US" sz="2400" b="1" dirty="0" smtClean="0">
                <a:solidFill>
                  <a:srgbClr val="002060"/>
                </a:solidFill>
              </a:rPr>
              <a:t>: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610" y="491428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Arándanos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8305" y="493577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Miel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26267" y="6435173"/>
            <a:ext cx="3141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Preparaciones</a:t>
            </a:r>
            <a:r>
              <a:rPr lang="en-US" dirty="0" smtClean="0">
                <a:solidFill>
                  <a:srgbClr val="002060"/>
                </a:solidFill>
              </a:rPr>
              <a:t> de Chocolate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26957" y="500250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Etiquetas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0904" y="5313326"/>
            <a:ext cx="285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Aparatos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Ortopédicos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82912" y="5701687"/>
            <a:ext cx="96068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Aceites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694" y="5839832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Cereales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Inflados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2511" y="6161250"/>
            <a:ext cx="282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Confituras</a:t>
            </a:r>
            <a:r>
              <a:rPr lang="en-US" dirty="0" smtClean="0">
                <a:solidFill>
                  <a:srgbClr val="002060"/>
                </a:solidFill>
              </a:rPr>
              <a:t> y </a:t>
            </a:r>
            <a:r>
              <a:rPr lang="en-US" dirty="0" err="1" smtClean="0">
                <a:solidFill>
                  <a:srgbClr val="002060"/>
                </a:solidFill>
              </a:rPr>
              <a:t>Mermeladas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245" y="6250507"/>
            <a:ext cx="285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Manufacturas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Caucho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9720" y="5303702"/>
            <a:ext cx="95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Vajillas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99579" y="4971439"/>
            <a:ext cx="239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Articulos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Joyería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1547" y="5368521"/>
            <a:ext cx="214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Motores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Pistón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87114" y="466531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Motocicletas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9805" y="5739349"/>
            <a:ext cx="214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Pinturas</a:t>
            </a:r>
            <a:r>
              <a:rPr lang="en-US" dirty="0" smtClean="0">
                <a:solidFill>
                  <a:srgbClr val="002060"/>
                </a:solidFill>
              </a:rPr>
              <a:t> y </a:t>
            </a:r>
            <a:r>
              <a:rPr lang="en-US" dirty="0" err="1" smtClean="0">
                <a:solidFill>
                  <a:srgbClr val="002060"/>
                </a:solidFill>
              </a:rPr>
              <a:t>Dibujos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5274" y="4925749"/>
            <a:ext cx="195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Madera </a:t>
            </a:r>
            <a:r>
              <a:rPr lang="en-US" dirty="0" err="1" smtClean="0">
                <a:solidFill>
                  <a:srgbClr val="002060"/>
                </a:solidFill>
              </a:rPr>
              <a:t>Aserrada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97002" y="5339428"/>
            <a:ext cx="2046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Hilados</a:t>
            </a:r>
            <a:r>
              <a:rPr lang="en-US" dirty="0" smtClean="0">
                <a:solidFill>
                  <a:srgbClr val="002060"/>
                </a:solidFill>
              </a:rPr>
              <a:t> de Lana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42000" y="5770647"/>
            <a:ext cx="3200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Transformadores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Eléctricos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595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500"/>
                            </p:stCondLst>
                            <p:childTnLst>
                              <p:par>
                                <p:cTn id="1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500"/>
                            </p:stCondLst>
                            <p:childTnLst>
                              <p:par>
                                <p:cTn id="1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9961" y="407205"/>
            <a:ext cx="525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negociar </a:t>
            </a:r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</a:p>
          <a:p>
            <a:pPr algn="ctr"/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Estados 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Unidos. </a:t>
            </a:r>
            <a:endParaRPr lang="es-UY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Nichos 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Oportunidad.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10" descr="https://encrypted-tbn3.gstatic.com/images?q=tbn:ANd9GcTSVgDhxuCavMBLrxCrpBPzWq802IxnlXnNUU6C_mxw4ENCj0N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95" y="506235"/>
            <a:ext cx="273745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0375" y="2846804"/>
            <a:ext cx="6286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</a:rPr>
              <a:t>Apuntar</a:t>
            </a:r>
            <a:r>
              <a:rPr lang="en-US" sz="2000" dirty="0" smtClean="0">
                <a:solidFill>
                  <a:srgbClr val="002060"/>
                </a:solidFill>
              </a:rPr>
              <a:t> a un </a:t>
            </a:r>
            <a:r>
              <a:rPr lang="en-US" sz="2000" dirty="0" err="1" smtClean="0">
                <a:solidFill>
                  <a:srgbClr val="002060"/>
                </a:solidFill>
              </a:rPr>
              <a:t>mercado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chico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una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zona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una</a:t>
            </a:r>
            <a:r>
              <a:rPr lang="en-US" sz="2000" dirty="0" smtClean="0">
                <a:solidFill>
                  <a:srgbClr val="002060"/>
                </a:solidFill>
              </a:rPr>
              <a:t> ciudad.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375" y="3398054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002060"/>
                </a:solidFill>
              </a:rPr>
              <a:t>Hacer un sondeo de que es lo que ellos quieren, sus gustos, sus necesidades</a:t>
            </a:r>
            <a:r>
              <a:rPr lang="es-ES" sz="2000" dirty="0" smtClean="0">
                <a:solidFill>
                  <a:srgbClr val="002060"/>
                </a:solidFill>
              </a:rPr>
              <a:t>.  Estudio de mercado.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375" y="4209022"/>
            <a:ext cx="3392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</a:rPr>
              <a:t>Productos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diferenciales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249" y="4652338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</a:rPr>
              <a:t>Participación</a:t>
            </a:r>
            <a:r>
              <a:rPr lang="en-US" sz="2000" dirty="0" smtClean="0">
                <a:solidFill>
                  <a:srgbClr val="002060"/>
                </a:solidFill>
              </a:rPr>
              <a:t> en Ferias y </a:t>
            </a:r>
            <a:r>
              <a:rPr lang="en-US" sz="2000" dirty="0" err="1" smtClean="0">
                <a:solidFill>
                  <a:srgbClr val="002060"/>
                </a:solidFill>
              </a:rPr>
              <a:t>Exposiciones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249" y="5112325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</a:rPr>
              <a:t>Visitar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supermercados</a:t>
            </a:r>
            <a:r>
              <a:rPr lang="en-US" sz="2000" dirty="0" smtClean="0">
                <a:solidFill>
                  <a:srgbClr val="002060"/>
                </a:solidFill>
              </a:rPr>
              <a:t> y locales </a:t>
            </a:r>
            <a:r>
              <a:rPr lang="en-US" sz="2000" dirty="0" err="1" smtClean="0">
                <a:solidFill>
                  <a:srgbClr val="002060"/>
                </a:solidFill>
              </a:rPr>
              <a:t>comerciales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122" name="Picture 2" descr="https://encrypted-tbn2.gstatic.com/images?q=tbn:ANd9GcTSLwMvaOL5JnycPJwBBGAnZRD80mh4mHF9ODmbsANuYDOJqTIq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28987"/>
            <a:ext cx="2133600" cy="159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4" descr="data:image/jpeg;base64,/9j/4AAQSkZJRgABAQAAAQABAAD/2wCEAAkGBhQSEBQUExQVFBUVGBUWFBQVFBYXFxcXFRYWGBQVFxUdHCYeGBkjGRcXHy8gIycqLCwsFx8zNTAqNSYrLCkBCQoKDgwOGg8PGiwlHyUqMCw1LSwtLCw0LC8sLCksLCwsLCwsLCwpLywsLC80LCwpLCwvKSwsLywsLCwsLCwsKv/AABEIAKAA9QMBIgACEQEDEQH/xAAbAAABBQEBAAAAAAAAAAAAAAADAQIEBQYAB//EADwQAAIBAgQEBAIIBQMFAQAAAAECEQADBBIhMQUTIkEGUWFxMoEUI0JScpGxwQdiodHwM5LhFSSCwvGi/8QAGQEAAgMBAAAAAAAAAAAAAAAAAQMAAgQF/8QAKREAAgEDAwEIAwEAAAAAAAAAAAECAxEhBBIx8BMiMjNBUYGxcaHRYf/aAAwDAQACEQMRAD8AxYFEVa4LRFWqEGxTgKcFp2WiQS1aLEAbmrixhAgjv5+Zo/CcBlXMRDN+YHYfPephsb1ytTW3vauDtaOhsW+XL/RDGhpzmjtaqBjeL2bTZblwK2kqAzH0kAGKyJN4RvbSWSTbusO5oi4k/aCke1As4hHUMjB1OzLP5GQCD6HWnCg7rDJhkgXl8o76GkzKdj8j/eo7LSRUJYkraJ9e+mv6U1p8jUce1PF49iahBS350xhRGxPYwfl/al5q91+Y/t/zQDkjMlVGMu/90g80I/Of7VflR5x7iP71ifE/FOTjRscgtkie+rFSfOCK06dNzwZdU12dmaDLShag8O47avfC2VvuMRPyOzf5pVjFdhM4DTXIzJXRT4roogBxXZaJFdFAgPLSFaLFIVqABZaTLRctJFEgLLSRRSKTLQIMy11FC0lQhAC08LTglPC1AjAKn8IwWe5JHSup9T2H5/pUZVq94dxcW7Sr9HtMBOZ81xXYyZJIaNoG3ak6ie2DNOmhvqK/5LBkpgSO2tRMP4pw1wDK0enMB+UkKdqsRiLR2c+QJU/tNcZprk7yknwCS2Saw+J8D4g3mOe2VZi3NZjMEzJQDMTHb+tb9VBGjoZ7BxPzBg/Oua0fun8v8FWhNw4Kyip8lfw7g6WbS2wMwG7EdTEmSTG2vbyArCeMON3VxT20ZrKJAAUlC2gOctMkHtrEV6IxO0maEUBMwCRsSBp7HtVqdTbLc1cE6e6O1Oxn/CGExHJZr7uQxBtLcJZgADJ6tVBJED0mpXFcTyQMttrrHUKhA+ZY7D86t1ncn/mg4rBq5kzO0jv71FKMqm6fAJRlCFqfJS4LHM5CvayEiQVuFgNAcroyggx9oEie2sieU7Cpi4JFkjc/ETuR/nahulLk03gbBNLJHVKWDRGPpVT4h44uGtaCbryLanWPNz6DsO59jQjFydkGUlFXZC8S+JxhhktGbx+Ytg7E+beQ+Z7V53cusSSSSSSSTrJO5PrUy7LEsxJJ1JO5J3JPnTGwpEab7Dv+W9dijCNJWRx6+6pK7ZDmrbhfiS9ZgTnX7jSRHod1pljh8nUSRuoO3qzbKP61YW8Eo1IBPYAHKPkfi9zTJVYoTGg2a/AYxb1tbiggMNjuPQ/370eKrPDq9LnzI/SrcLV4S3K5nqR2yaBxXRRMtLkqwsFFJFFy12WoQDFdFFyU3JUIDikijZaTJUIMArqKLdJQCRclOFujZKcLdQgEJU3CfD8zQclGtLpWXV+X8m7Q+b8HNYUnVVPuBt3FIeGW4hQUgyMhKkGIkEbTRgNKw3ibi95cWwW4yC3lyBWIHwgyR3me9c6lCVR2TOvVlGCu0bEYRh8N19Rs4Vx21nQnbzp1sYhYh0MT8Ia2dtNASInfzn0ofAseb+HS4RBIIaB9pSQdPlPzqq4z4x5F42lt58scwlo1MGF07A7nvQjCUpOKWQSlFRUm8F+OK4gRmTNtJzqwmdhInaD/AGp9vxGkw9sqT95LiH8xK9jQ8Hi1u20dDKuJE6ehB9QZHypuN4nasgG46pmkCTqfOB39/Wq+trFuFe+OvwTE4rYfUN+TqfI94MwalAoT8cfiVh8pg1Uth7d1QcqOphlOVSDPcH96jnhKRAz2wJ+C4y7xm0mNYoYD3jQmyDs6H2cesbx+VBu4BxrlMeYBP6TVGcK4+G8x/GivppoTprvr605cTibc8tlBMaoz2mgGYBEjXTejtXuDc16E7F4hbVp7rk5E+LaSTOW2v87HQfM7A15pxE3cRda7cGXNsCTCr9lQDrAHp61uPFPGL7YdVa67KHWMzSw6T9rc9xvWOrVRairrkz1N0n3iPbwKjck+2g/uf6UYjKDAA9v3O5pZrn2pjk3yVUUgXDnPKH4nMepMf+tSBUfh6xbX2J/NiakipPxMrDwo0HhkSlz8Q/Q1dZKp/Cfw3PxL+hq+y1speBHKr+YwOWlKUbJSZKYJAculyUcLSFagCPkpMlGy12WiEDkrslFIpIoEGqtdRFFdUABCU4JRgtOCVCwEJXZNakrboV9YIrNqvKZs0XnL5+inxGOu2iSyM6SYIWCAC0TGhEAanb51C4omGxBIul7bppzEg9E9OcQZmTGxHqIqUcOpuOLWKKOpzMmYaCZYET3JEnfQClv2cSWfMlq4oLZRcVSfSDIidAPITWCLUXdY/R1JJyVnn9/WSw4dyrSiyjCLcrBYZpB6idpMnWKznijwxcu3TesAXBcgsgZQwIgFlBIzKdNRsfkam3SGb63DPBcAEMYEnQlTpGrEa7sfOaCvJBOS9dQqGhQk6rMRkgEwCYPYa1aneMty/v0VqWlHa/59l1wHh7WMMltyCy5iYMgFmJgHvEisr4/sMLyOZyMgVT2zKTmX31B9a1fD8SCijmrcaNYYSZPkTJOw96l3LYZCjqrK26uoYGNjB7idxqJpcKjhU3MZKnvp7UZjwHcY4e4DOUOMk+qy4H/5P/lTvGXGblkW1tnLnDEuPi6SBAnbetDbtKgCqoVRoFUQANToPfWoXGeDJiUyuSpGqOBJUnQ6EjMp7ifbyJVSLq7msAdOSpbVyVXhPxC98tbunMyjMHgagQCG9dRrWiaqPgHhsYZmYvzGYZZCkKqyCYnUkkDy271eE1Ws4ub2cFqKkod7kqPEa/UdviWR+Y/esvWp8RRyD+Jf3/z51lZplLwlanJwrjXCuJppQTCD6tfwj9KLQsN8C/hH6UQGi+WUXCNP4OWVu+6foa0JSs54Obpu+6fo1aI3K20vCjlV/MYuWuy003KTPTRA4im1xakz0CHRXRSZ6QvUILlpuWlzVwNQhwWlpwNdUIPC09bdGFunBKgQYt0DFiCvz/ap2WonElgL7n9BSNT5T69TVpMVo9ejPLMRYzYrFLIXTEGSdOk5on1iPeK5uPXfoyILjKUcwwJBKZJRSd4BB09R5VIxGCNziF+1oC5ugEjTqXMpPptS8d4EMNh7YLBna4xZgCBomgHeN9fWqKUXtT5x9Dts1ua4V1+yfhPEWJS40g3F5PMAKxtaVs+YbiZn502z42DCLuGtuP5TG5k6MDpOu9T/AA0z5hN5WtmzbIs55ZTlXXJ9kRMx51VeICiYwW+TayEWpATKeuMxDKQQaQlCUtrj6eg+TnGCkpevr0y/4Zh8PibZuIrAFgCpMZCmuQRoAc06efbtOwXCFsvmUk9JUBtYkg7jt07RuSe9Lw/haYdSlsEDMSSTJJ239gBU0HSaxynduzwbYQsluSuNLUhWlDUgpY0SmXKUif8AmuYTUIU/H2+ob3Xv/NWVFarxB/oH3U/kaxmKxmVgoEzEz6mtlBOSsjNWko5ZKLeenrUTE8RVQY1I09Pf1FQL2NLpB85ke21S8NZQhtJM9xsY0itnZqOZGLtnN2gdgsazso0Cgax6Dcn3irGaBwDB3LqNkUsARmbRUWRpmcwq/M1Z/Qba63MRb0+zZVrzfn0oP91LqW3WRek3su3cs/CtyBd/8P8A2q+51U3CLNlDcUXXzdMpcti2Q2vSbis6ggESOx07VY3XCnqQgH4TnkGPutEN8qfTlixhrK82yRzqdzai2etgqAsx2SOo/hjepJwTgweXP3efZmfKM+/pTNyEbWKHpwagXgyMUdSjDdWEETqNPakF6rFSSDXUAXaXmVCB6cKji5Tw9QgcV1NU11AJaZaUCicukyUSHZahcUEKp9f2qeBUTiqfVj3H70mv5bNGm82J53xDjVxMdcACEIrBZQTAtZx1/Fv61MGKs47Ck3TyzaIZyD8BjRhO6kSI89Kq+KsU4mWG+hEid7JiR39qprFtvo9xh8Oa0re5zMNPLSkKknGLWHZZNjqyjKSeVeWC64dyFxFu8t8qiFLfXbKknlkAyCQFIB3qd4j4JduYq3ctrmUi2CQRC5W3P8pGs1BwPhzmYEurdbE3Avb6vOuT3IJ19qbwzxI9vBOoPWhRbROsLcmf9uXT8Q8qq77t0HdrGevcKso7Zqyfex17G7Y6k+5phNefYXFYkWHuq92BcQl5JGgcNM7gErPbare74vb6Mjqq8zPkuAzl0XMGAB0zR8oNZ5aaSws+hqjqoNXkrepqQacWqjxPiq3btWXKMTdUNkUiVXZjJ/mBA84q3tX1dVdDKsAVO0g/vSJQlHLRojUjJ2THGuY1xNT+FcPL53I6UtO6kiQWlUtnLuyhmBPbSKoWbSM7xzWy+vYf0IrDkIcQA5gFYVp0V9chbTVc0T6E+VeuccwNq6lzlot64WUrZVxa+qOUNny7KrZSTIIDMdAJqs4bwbDrmtYm3hrt25lY2bFpuYto6jISZBV8pjplZBJ7a6E1BO5i1HfSseUYrCMgOcZWzbH56jzE9xpV/wCEuFHEPcJU8myvMuZA2ZuyoCATLEatHSoY9gDtOJ+HsHas5sTbyLmfKAHXNlbKDati6SQRJkkCCs1RP4pCILWHsWbNtWuXEnOzODGQtLQz6HfMNdAI12KpKrHur5MErUpcnNwrEYgqkXMsnlIlgWsPaB2hblxCB5sRmOkk1Js+Cbby5vX2CHIrLYNpWcyG5ebMxiCS0ACNwaqMXxjGNJuXXGeAwlUEnWICxHp3+VAseJcVoOfdYQQVZpGgAIKtoSABoO1B0avo118AWohxm3X+m1fhFhSAt60XaTNxAWadQG0WfOTrrRMVwS9ZQsERUcgZGDMsxtmOhMyAYBjUxWd4V/EXEW8oMQAom2qI8DSJykEDbtpGorQ8I4uly3cvLfuMQ5bK9y6xQE5FLW82pM7A5RlYnsCiUatNZ4GqVKo8DrNm2EyG0EuuATZF8pmGYqqC8WhSWBOQzJHpTcPgsLelC97C4jMU5V0I6l1yyknIQ5BBhiJnSdJDxK3bv2QzPcWWIa+bZu2yRmZVuIvXbHW2ozfDqNKHYcMi2MZN4TFm5bZWu2rSqCbisR9baIIhGBkExEgFtN3zfr5E1I5tYskwTXbTWGuW3u2Qfo4Lm3fUjqbC3LN0K8MJKxOUjfKaqsLd5TPzlKsoA5VxSrHMDMqRI0gdvintB044dbtWUfFXUa0LRtWLzqUvAtbe21q6WQlE+sB6hNuD9mqAcPNzCXVcPav4N7Ii9dDzbv8ASED5RlQuFKkkr1aEA6XjUv8AgVKFiE9yIIMqw089NCp9R+hB705b9RyjIgVgQzMHKkaqACFkbqxmY8gJ7USzbrQncW1YlJdqTbNAtWKm2rFEqFtiuo1u1XVCFytql5VSVWlFqiEjC0KhccB5JIE5SD8u59qtuTRBhQfn6ftVJrdFovTlskpex5Vj+HW2xFu8zMuTKW6SyvBMCRt5H0qFgfDgz3lDq1m4hUQZYHMCkr5qfzr0DG/w/tsxZL2ItsdSVuAifwERVPi/AWKHw3bF70u2sjf70rL2VRKyfXX+nQ7alJ3a66/wxCnE4VL9vVRlBzASsFgrMp7Eg0LhvAnuYa64B+zyx3bKSWy+emg8zWovcKxdn4sNdgd7FwXV/wBja1GTjwVgLjlPS9aa2w8oPw0JSqJeHIYxpSavLH9/P8IXh3xDbTDslwf6YY7TnV2jLHnLRrpBqsxmIsthvqrZtEXVLqWLyCjhSGPYbRWgucLw94uyES6kMbbAiZBzZdRMgUC/4fspYa2Hys5Ui4/3kkqumgWCf+aop01K+btlpU6jjbDSRnWQO1gM2UFLaljqFGd1J+UGvR7NhUQIohVAVR6ARv5+tZHEeHCcKoBVrtsuRlOjIzFsgPc6yPcitR4TsYhcNbuumttuhX+JkRoUsp+zIZdfKfWq6hqcbp8Mvp06crSXK6RY27IRBdYAgki0uhDsphiwH2VMdJ+Ile01Y4K0R9KW6frLtkyCQWhGDuDB0OQNCjbL20q3utbW8tsO0BVK5ipVQVVwwMSXOfcR8IqDhMRat3S4VXdWGUsBlmOuPl0yD+U1hvZmi+5dfBF+htlY22QPcs9IuJygzBrZeyXBzZih3EEk+hqJxzGWMLluW7dtMTdC5gCCJI16YH1Y2zM2p7Hep3GsYtrOzJAHUrANGRYC2vxaxpA07ya88L864WeQImN8vcKo7LJrZpqXaN34+zFqqvZpW5YHiuKa/eNx2d7rHUswMQegCANAOwiJ0FVrFoIneZDCdeqWJOsiauLltQDAkHaZBEHTb/NaqsUTm17d/TYV10ksI47bYG0h1XTbKTvsAYA3MRH+RUZiFkT1ZtNNoOhn1/tRrbAnKwmVIXeQ3cmNzrGvpVbcvkSCCskadtJ/TapcKRMcjMdj6EkTqI9jpB8pon0ko63LZ0B6QfsmdQfMbD1FD4Zwy/iCRatvcAXqKiFX7pdzCqNJljWiwGGwSWxh8ZetM5YZbuFUs1nMesXr+XJct+gDkbg6RS5zSwMjF3Njwk2sRYF1LlxFZeu0URktOX0VMjKxBIKjpPmxnWn4+BYUc/E2oOVhaZXt5QDlPNa4p1BI3JIC6VTJxxsK62uULYQEZ2uc52BIKMtyFt3AVGYHJrO4q5w2CbE2wzNLSclx1IV1OpJEAqe0gf3rlXalf0OptThkgcu9bNoYTnZWswwa2rLcHMuMxuLqjKc/eIDROtafC4RThbwsqgm2gW0YuLZuW2F1rVu5JzWw8lUMgEgj4iKiPZLWwLrC1aUxCs1xHJGuZQ2hAAgfMnsLfDYJLKGzbM5lu9R+JnysxGkQYt5YA7Aad7OpuWOeuRLppXbMZe4ec0t8ZAzzvn+0SfM6E+pNGtYGKmrFFUCunHgwS5I6YajJao626KiUQAlt11SkWuqELUJTslSDbruXQLARaoirRAulLl1ohQMj0pBRcoppSgWuMod/BI4IZVb0YA/rUgJTstANzNYv+H+Cua8kI33rZKH+lVWJ/hsV/wBHF3l/luRdX+omK3Ip2WqtJ8l1Jrg8sxXg7G29ksXgO6M9l/P2q18P4DEuqLyrqZPpCXhdZCoS6pKFSSM8GSI1BXbWa3htaSdtpPcnYDzPpU1cACnbYAg9yScwPZpOXpO+lY66glZcmmnUnfPBS8J4c30ZGYqt5rVsXRKlVyW1Tp7A5EBMtpPlULH8GuWlJRFuAMNTDBUJl8wbRFMvuvqGIEVe42xoptyDbYlFQfFIaVBJMHU7biAR01V4rhbte5mHcLdJAgXgCAAZC5SYBEdB2IPvWDD5NUZW/BjvG1wcleWwdbrAsqHMim2oIIZeliQU2mCD6VQ8LwTOwS2CXP2Y7jdmjQKPM7V6Fx3hhvW2tXUs2L69Vu5dvLyzKlblw2rbBgcuugykhSRvWP4h4HxBsMtrF2bochrotXjbS4ZOTQrD/nAJ0rp6epGFO1znaiEpzuQuI8BxITMtlrqEwHsm3eUEbhzbZgh9CaoH4Jfg/VhSQZBuWZAPwwOZOp02037UHivEsXYu5WzYZ0AUJbPLGXtlynrBM66ydzTcNxa9jHNq/nuqQeoJmeye1yQM2UHRgTqCe8VpcpWviwhU48ZuQOI27logOj2tc6K4IMHurR1DQdzVpheE27VtcTjgQlwZsPhg2W5iP52O9qwSPj3bZfOtZ4N8O3rFm42IuB0WeXg2uW2syBAv3y827NsaEfCzR5aGfgsH9LU4i7btXS9y2DftFs7BB9Yb99lUcs9CxZUGNFilSrpIbGiyh8MPcxt5UxGH/wCz3SzbS5asKysgCoqkZ2JcBixZiNzVth/BbOhF9LWHtZLrG19GtW71vKM1t+cCx3Guc6iRl1BrVWcVDLZRVVVBz5CqhAAcwUEkg6qMxkktE6VEv3Ak27KK9xgFnRVt2463Zt8xGwPUdTppWGWobfdwbY6dJZAYDhCWgpVgQo0UnOVkCSzsNIjZMo8hRMZeRjnZy+YKQVMKWTUlSRmGoVhQ2xpyQRneCFhDtMO0idNO/wAzQLDW7hYZ1NlCpc28oCNMFmuAdRY9AVJnuwyms12zTtSLfhRQ30dFzA5GLEkDlqSQcveCSPcgDeiviXUDKELyCWYgFmGrAgEnWIjymqe1xpm5qoq2rFq5Fsz0tGYs1y4x1Onc9M1Hs32VswCkEyrMwUHcSgJAkrpJ0q8eRUkHVWO8HcyGDdp3HanLeiqu3jss5wQxGg1BE9z+1WKMAr5viy6j7mZgFH4jqSOwFdWErHLnElJdqQlVFrEianWL80+4osFrqYj0tAhownlS8sxUkWaXlx5VAkfl12T/ADvUgoKSKJAEVwT/AA0bLXZaBYCErstFK0hWoEHNLNKU/wAFKoqrCIRMekx6TvSoqpmkdLnrU7NO8Dsdtu4p6CmXLBJB1gUqUIvlDItgMWxtSbcO/TOslk3IGskwc0HXQ1Bu8TxFkl+m4sDK7r1IsmCMokqTG5A0E67zcQxBhfiEFm06RuBt8Tdh2GvlNeOKWsvKd8jKxNtyOkZviRmMqqn1iPTtzZUWn3TbGaa7yKu54ga5cynD2mMqSMhmY1cAmbYAOp2idKXEYi4INq0ttlzZSbbIGLfaCoy27jRszAHWlv4q4ga0xW6zAZQWa3mUDQKoUoykTqjGY33qLh3xHNVAlizzGKpAZ2gDN0m4SS2UHRRp50tSaHuKfCH3cFcWxlxWI6bkZ2MWw8/YWySQs/D0ak023jsFaBSxh7R5WV7jFCwLECCiKCj3CIjp0JGlO4twFnxDG5ei2BltqjHmEZZQG4f9OAeojqPbQ1X4i9ZwFpb7BnxAkWU/8sudidTLADORuNJI0spNuyKbY2NTjcWlpC19gLajM3Myt1DqVVUrGcEwW0EgwNKqMP4p51pWfMnxBTBbNpq1tQYIHM3PciNqyuDxFzF3EfFQxeXCWx0oi6czUEMxJCLuPKre5cD3siqFJ0IjNyrKy1wkCNdG3MFvOhJZyXjFJE+6q4VcodmuuM95hJeDlFtVLzEKRqTu2moqmx/FZdwmVmUAZACWDEgDMwGkCTA6tO2lROIcYm48AtdvOxIzHJbBbQFhqzbLuICwIFQzjUDQyo4A0yM6gk7gqujDyIOvrRUc3DfBwwV+82RnQWwZZT0CO3MXNNzzymashc5U2raCFJYs663XYRmb7K9IygQcok+9c/EbYkszoOyWUQE7kLG40nfeo17H2zBXKibM1zM5nXYAgHY9jsewq21sDkWT4/M2YvzWdstsMZRQmpyqRqFYDWNYPlUYZnWXbVuouTOhOgjcn8hVX/14O0ZTlkDNsCNBqCCQO+kR61ZY67atNy8pYpoxR+kEaZBIMx3I7+1MjBpipzTRYYPFhAuXqCn4mOu3wJ9wnUzOn6ifFDLAESxY+Wmi/wBCfzqvXHA7LAGkMxP9AFAp3NkjQKP83JrXTjYw1GWNi/2q4waVU4K0POfarrDP/KfnWkzMn2k0rqJZQxvFdRAa8UpNOYVwWgEbTGohFJl9KsQGq/5FOiln5UulQIMxSFR/9ohApAPagEHlrsop9IaARART5003gxPnGnymKbIp2aqtXLJkZMGSuVjA3KoTqTuXc9Tk9zp7VW4/gYCnL+VXYaumqbBimZXh2FuWiVNy4lsiQgLLlb71u4D0TqGtnQ7iDVrh8Y/NUIj9TLnuFXYCGglRLKk25EyN+9WjWgd4/wA9qiX8LDoykKEbMEzctW01HYT71lnQzccqmGZ7HYm2+He6thpVQfr5VbgDJkA6cxXUqzaZYGcazWSv2uficrNzsRcMuLly2bKnLIR4AL27aBmgBVidTWoxXhu6jZiVuoQwBu21Z8riHRnAnUSDrB9ag/QlV7hTDRzJFy/zDYkZpgXGMRsSBvlHbSlbGkOU0VvFOJC0zurZE6ZuRNwqgygqg0SdSvZZncgBP+orZw/xC2cSFNtVEuMOg+Ik7tccTm+6gga11vgOGWQov4meqLqh7QufeM5DeCgCA3TOsGovEfCYxFwPcGIvXIykk2k0DEqDlVgoGaABAAAFGNLqwHVKX6QklgWW5GXmC0bhgiG0YqoJGkgT+dQb142VLOzQ0i2ijIxiJnUwI0n10rSXP4ellgWxb26mvPdfTcZQAon9qJb/AIb+ZdveBT40vco6qMrb43mEhUXyQopH4pOh17Hen4rE84Jmb4Q09KszFmmYACiBpvW5wv8ADxB9n96t8P4Otr9kflV1S9hbrHmOFsCei2zH7zHb2CjQ/OrgcJu3DPLA7kgRM7yZJNej2uAqvYfKpK4FR/8AKuqYqVVs8+wfhRzvpVzhvDCjcT71qhaApCutNSsJcrlTZ4UBsBUhcHFTfam1YoCSzFdRQa6g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6" descr="data:image/jpeg;base64,/9j/4AAQSkZJRgABAQAAAQABAAD/2wCEAAkGBhQSEBQUExQVFBUVGBUWFBQVFBYXFxcXFRYWGBQVFxUdHCYeGBkjGRcXHy8gIycqLCwsFx8zNTAqNSYrLCkBCQoKDgwOGg8PGiwlHyUqMCw1LSwtLCw0LC8sLCksLCwsLCwsLCwpLywsLC80LCwpLCwvKSwsLywsLCwsLCwsKv/AABEIAKAA9QMBIgACEQEDEQH/xAAbAAABBQEBAAAAAAAAAAAAAAADAQIEBQYAB//EADwQAAIBAgQEBAIIBQMFAQAAAAECEQADBBIhMQUTIkEGUWFxMoEUI0JScpGxwQdiodHwM5LhFSSCwvGi/8QAGQEAAgMBAAAAAAAAAAAAAAAAAQMAAgQF/8QAKREAAgEDAwEIAwEAAAAAAAAAAAECAxEhBBIx8BMiMjNBUYGxcaHRYf/aAAwDAQACEQMRAD8AxYFEVa4LRFWqEGxTgKcFp2WiQS1aLEAbmrixhAgjv5+Zo/CcBlXMRDN+YHYfPephsb1ytTW3vauDtaOhsW+XL/RDGhpzmjtaqBjeL2bTZblwK2kqAzH0kAGKyJN4RvbSWSTbusO5oi4k/aCke1As4hHUMjB1OzLP5GQCD6HWnCg7rDJhkgXl8o76GkzKdj8j/eo7LSRUJYkraJ9e+mv6U1p8jUce1PF49iahBS350xhRGxPYwfl/al5q91+Y/t/zQDkjMlVGMu/90g80I/Of7VflR5x7iP71ifE/FOTjRscgtkie+rFSfOCK06dNzwZdU12dmaDLShag8O47avfC2VvuMRPyOzf5pVjFdhM4DTXIzJXRT4roogBxXZaJFdFAgPLSFaLFIVqABZaTLRctJFEgLLSRRSKTLQIMy11FC0lQhAC08LTglPC1AjAKn8IwWe5JHSup9T2H5/pUZVq94dxcW7Sr9HtMBOZ81xXYyZJIaNoG3ak6ie2DNOmhvqK/5LBkpgSO2tRMP4pw1wDK0enMB+UkKdqsRiLR2c+QJU/tNcZprk7yknwCS2Saw+J8D4g3mOe2VZi3NZjMEzJQDMTHb+tb9VBGjoZ7BxPzBg/Oua0fun8v8FWhNw4Kyip8lfw7g6WbS2wMwG7EdTEmSTG2vbyArCeMON3VxT20ZrKJAAUlC2gOctMkHtrEV6IxO0maEUBMwCRsSBp7HtVqdTbLc1cE6e6O1Oxn/CGExHJZr7uQxBtLcJZgADJ6tVBJED0mpXFcTyQMttrrHUKhA+ZY7D86t1ncn/mg4rBq5kzO0jv71FKMqm6fAJRlCFqfJS4LHM5CvayEiQVuFgNAcroyggx9oEie2sieU7Cpi4JFkjc/ETuR/nahulLk03gbBNLJHVKWDRGPpVT4h44uGtaCbryLanWPNz6DsO59jQjFydkGUlFXZC8S+JxhhktGbx+Ytg7E+beQ+Z7V53cusSSSSSSSTrJO5PrUy7LEsxJJ1JO5J3JPnTGwpEab7Dv+W9dijCNJWRx6+6pK7ZDmrbhfiS9ZgTnX7jSRHod1pljh8nUSRuoO3qzbKP61YW8Eo1IBPYAHKPkfi9zTJVYoTGg2a/AYxb1tbiggMNjuPQ/370eKrPDq9LnzI/SrcLV4S3K5nqR2yaBxXRRMtLkqwsFFJFFy12WoQDFdFFyU3JUIDikijZaTJUIMArqKLdJQCRclOFujZKcLdQgEJU3CfD8zQclGtLpWXV+X8m7Q+b8HNYUnVVPuBt3FIeGW4hQUgyMhKkGIkEbTRgNKw3ibi95cWwW4yC3lyBWIHwgyR3me9c6lCVR2TOvVlGCu0bEYRh8N19Rs4Vx21nQnbzp1sYhYh0MT8Ia2dtNASInfzn0ofAseb+HS4RBIIaB9pSQdPlPzqq4z4x5F42lt58scwlo1MGF07A7nvQjCUpOKWQSlFRUm8F+OK4gRmTNtJzqwmdhInaD/AGp9vxGkw9sqT95LiH8xK9jQ8Hi1u20dDKuJE6ehB9QZHypuN4nasgG46pmkCTqfOB39/Wq+trFuFe+OvwTE4rYfUN+TqfI94MwalAoT8cfiVh8pg1Uth7d1QcqOphlOVSDPcH96jnhKRAz2wJ+C4y7xm0mNYoYD3jQmyDs6H2cesbx+VBu4BxrlMeYBP6TVGcK4+G8x/GivppoTprvr605cTibc8tlBMaoz2mgGYBEjXTejtXuDc16E7F4hbVp7rk5E+LaSTOW2v87HQfM7A15pxE3cRda7cGXNsCTCr9lQDrAHp61uPFPGL7YdVa67KHWMzSw6T9rc9xvWOrVRairrkz1N0n3iPbwKjck+2g/uf6UYjKDAA9v3O5pZrn2pjk3yVUUgXDnPKH4nMepMf+tSBUfh6xbX2J/NiakipPxMrDwo0HhkSlz8Q/Q1dZKp/Cfw3PxL+hq+y1speBHKr+YwOWlKUbJSZKYJAculyUcLSFagCPkpMlGy12WiEDkrslFIpIoEGqtdRFFdUABCU4JRgtOCVCwEJXZNakrboV9YIrNqvKZs0XnL5+inxGOu2iSyM6SYIWCAC0TGhEAanb51C4omGxBIul7bppzEg9E9OcQZmTGxHqIqUcOpuOLWKKOpzMmYaCZYET3JEnfQClv2cSWfMlq4oLZRcVSfSDIidAPITWCLUXdY/R1JJyVnn9/WSw4dyrSiyjCLcrBYZpB6idpMnWKznijwxcu3TesAXBcgsgZQwIgFlBIzKdNRsfkam3SGb63DPBcAEMYEnQlTpGrEa7sfOaCvJBOS9dQqGhQk6rMRkgEwCYPYa1aneMty/v0VqWlHa/59l1wHh7WMMltyCy5iYMgFmJgHvEisr4/sMLyOZyMgVT2zKTmX31B9a1fD8SCijmrcaNYYSZPkTJOw96l3LYZCjqrK26uoYGNjB7idxqJpcKjhU3MZKnvp7UZjwHcY4e4DOUOMk+qy4H/5P/lTvGXGblkW1tnLnDEuPi6SBAnbetDbtKgCqoVRoFUQANToPfWoXGeDJiUyuSpGqOBJUnQ6EjMp7ifbyJVSLq7msAdOSpbVyVXhPxC98tbunMyjMHgagQCG9dRrWiaqPgHhsYZmYvzGYZZCkKqyCYnUkkDy271eE1Ws4ub2cFqKkod7kqPEa/UdviWR+Y/esvWp8RRyD+Jf3/z51lZplLwlanJwrjXCuJppQTCD6tfwj9KLQsN8C/hH6UQGi+WUXCNP4OWVu+6foa0JSs54Obpu+6fo1aI3K20vCjlV/MYuWuy003KTPTRA4im1xakz0CHRXRSZ6QvUILlpuWlzVwNQhwWlpwNdUIPC09bdGFunBKgQYt0DFiCvz/ap2WonElgL7n9BSNT5T69TVpMVo9ejPLMRYzYrFLIXTEGSdOk5on1iPeK5uPXfoyILjKUcwwJBKZJRSd4BB09R5VIxGCNziF+1oC5ugEjTqXMpPptS8d4EMNh7YLBna4xZgCBomgHeN9fWqKUXtT5x9Dts1ua4V1+yfhPEWJS40g3F5PMAKxtaVs+YbiZn502z42DCLuGtuP5TG5k6MDpOu9T/AA0z5hN5WtmzbIs55ZTlXXJ9kRMx51VeICiYwW+TayEWpATKeuMxDKQQaQlCUtrj6eg+TnGCkpevr0y/4Zh8PibZuIrAFgCpMZCmuQRoAc06efbtOwXCFsvmUk9JUBtYkg7jt07RuSe9Lw/haYdSlsEDMSSTJJ239gBU0HSaxynduzwbYQsluSuNLUhWlDUgpY0SmXKUif8AmuYTUIU/H2+ob3Xv/NWVFarxB/oH3U/kaxmKxmVgoEzEz6mtlBOSsjNWko5ZKLeenrUTE8RVQY1I09Pf1FQL2NLpB85ke21S8NZQhtJM9xsY0itnZqOZGLtnN2gdgsazso0Cgax6Dcn3irGaBwDB3LqNkUsARmbRUWRpmcwq/M1Z/Qba63MRb0+zZVrzfn0oP91LqW3WRek3su3cs/CtyBd/8P8A2q+51U3CLNlDcUXXzdMpcti2Q2vSbis6ggESOx07VY3XCnqQgH4TnkGPutEN8qfTlixhrK82yRzqdzai2etgqAsx2SOo/hjepJwTgweXP3efZmfKM+/pTNyEbWKHpwagXgyMUdSjDdWEETqNPakF6rFSSDXUAXaXmVCB6cKji5Tw9QgcV1NU11AJaZaUCicukyUSHZahcUEKp9f2qeBUTiqfVj3H70mv5bNGm82J53xDjVxMdcACEIrBZQTAtZx1/Fv61MGKs47Ck3TyzaIZyD8BjRhO6kSI89Kq+KsU4mWG+hEid7JiR39qprFtvo9xh8Oa0re5zMNPLSkKknGLWHZZNjqyjKSeVeWC64dyFxFu8t8qiFLfXbKknlkAyCQFIB3qd4j4JduYq3ctrmUi2CQRC5W3P8pGs1BwPhzmYEurdbE3Avb6vOuT3IJ19qbwzxI9vBOoPWhRbROsLcmf9uXT8Q8qq77t0HdrGevcKso7Zqyfex17G7Y6k+5phNefYXFYkWHuq92BcQl5JGgcNM7gErPbare74vb6Mjqq8zPkuAzl0XMGAB0zR8oNZ5aaSws+hqjqoNXkrepqQacWqjxPiq3btWXKMTdUNkUiVXZjJ/mBA84q3tX1dVdDKsAVO0g/vSJQlHLRojUjJ2THGuY1xNT+FcPL53I6UtO6kiQWlUtnLuyhmBPbSKoWbSM7xzWy+vYf0IrDkIcQA5gFYVp0V9chbTVc0T6E+VeuccwNq6lzlot64WUrZVxa+qOUNny7KrZSTIIDMdAJqs4bwbDrmtYm3hrt25lY2bFpuYto6jISZBV8pjplZBJ7a6E1BO5i1HfSseUYrCMgOcZWzbH56jzE9xpV/wCEuFHEPcJU8myvMuZA2ZuyoCATLEatHSoY9gDtOJ+HsHas5sTbyLmfKAHXNlbKDati6SQRJkkCCs1RP4pCILWHsWbNtWuXEnOzODGQtLQz6HfMNdAI12KpKrHur5MErUpcnNwrEYgqkXMsnlIlgWsPaB2hblxCB5sRmOkk1Js+Cbby5vX2CHIrLYNpWcyG5ebMxiCS0ACNwaqMXxjGNJuXXGeAwlUEnWICxHp3+VAseJcVoOfdYQQVZpGgAIKtoSABoO1B0avo118AWohxm3X+m1fhFhSAt60XaTNxAWadQG0WfOTrrRMVwS9ZQsERUcgZGDMsxtmOhMyAYBjUxWd4V/EXEW8oMQAom2qI8DSJykEDbtpGorQ8I4uly3cvLfuMQ5bK9y6xQE5FLW82pM7A5RlYnsCiUatNZ4GqVKo8DrNm2EyG0EuuATZF8pmGYqqC8WhSWBOQzJHpTcPgsLelC97C4jMU5V0I6l1yyknIQ5BBhiJnSdJDxK3bv2QzPcWWIa+bZu2yRmZVuIvXbHW2ozfDqNKHYcMi2MZN4TFm5bZWu2rSqCbisR9baIIhGBkExEgFtN3zfr5E1I5tYskwTXbTWGuW3u2Qfo4Lm3fUjqbC3LN0K8MJKxOUjfKaqsLd5TPzlKsoA5VxSrHMDMqRI0gdvintB044dbtWUfFXUa0LRtWLzqUvAtbe21q6WQlE+sB6hNuD9mqAcPNzCXVcPav4N7Ii9dDzbv8ASED5RlQuFKkkr1aEA6XjUv8AgVKFiE9yIIMqw089NCp9R+hB705b9RyjIgVgQzMHKkaqACFkbqxmY8gJ7USzbrQncW1YlJdqTbNAtWKm2rFEqFtiuo1u1XVCFytql5VSVWlFqiEjC0KhccB5JIE5SD8u59qtuTRBhQfn6ftVJrdFovTlskpex5Vj+HW2xFu8zMuTKW6SyvBMCRt5H0qFgfDgz3lDq1m4hUQZYHMCkr5qfzr0DG/w/tsxZL2ItsdSVuAifwERVPi/AWKHw3bF70u2sjf70rL2VRKyfXX+nQ7alJ3a66/wxCnE4VL9vVRlBzASsFgrMp7Eg0LhvAnuYa64B+zyx3bKSWy+emg8zWovcKxdn4sNdgd7FwXV/wBja1GTjwVgLjlPS9aa2w8oPw0JSqJeHIYxpSavLH9/P8IXh3xDbTDslwf6YY7TnV2jLHnLRrpBqsxmIsthvqrZtEXVLqWLyCjhSGPYbRWgucLw94uyES6kMbbAiZBzZdRMgUC/4fspYa2Hys5Ui4/3kkqumgWCf+aop01K+btlpU6jjbDSRnWQO1gM2UFLaljqFGd1J+UGvR7NhUQIohVAVR6ARv5+tZHEeHCcKoBVrtsuRlOjIzFsgPc6yPcitR4TsYhcNbuumttuhX+JkRoUsp+zIZdfKfWq6hqcbp8Mvp06crSXK6RY27IRBdYAgki0uhDsphiwH2VMdJ+Ile01Y4K0R9KW6frLtkyCQWhGDuDB0OQNCjbL20q3utbW8tsO0BVK5ipVQVVwwMSXOfcR8IqDhMRat3S4VXdWGUsBlmOuPl0yD+U1hvZmi+5dfBF+htlY22QPcs9IuJygzBrZeyXBzZih3EEk+hqJxzGWMLluW7dtMTdC5gCCJI16YH1Y2zM2p7Hep3GsYtrOzJAHUrANGRYC2vxaxpA07ya88L864WeQImN8vcKo7LJrZpqXaN34+zFqqvZpW5YHiuKa/eNx2d7rHUswMQegCANAOwiJ0FVrFoIneZDCdeqWJOsiauLltQDAkHaZBEHTb/NaqsUTm17d/TYV10ksI47bYG0h1XTbKTvsAYA3MRH+RUZiFkT1ZtNNoOhn1/tRrbAnKwmVIXeQ3cmNzrGvpVbcvkSCCskadtJ/TapcKRMcjMdj6EkTqI9jpB8pon0ko63LZ0B6QfsmdQfMbD1FD4Zwy/iCRatvcAXqKiFX7pdzCqNJljWiwGGwSWxh8ZetM5YZbuFUs1nMesXr+XJct+gDkbg6RS5zSwMjF3Njwk2sRYF1LlxFZeu0URktOX0VMjKxBIKjpPmxnWn4+BYUc/E2oOVhaZXt5QDlPNa4p1BI3JIC6VTJxxsK62uULYQEZ2uc52BIKMtyFt3AVGYHJrO4q5w2CbE2wzNLSclx1IV1OpJEAqe0gf3rlXalf0OptThkgcu9bNoYTnZWswwa2rLcHMuMxuLqjKc/eIDROtafC4RThbwsqgm2gW0YuLZuW2F1rVu5JzWw8lUMgEgj4iKiPZLWwLrC1aUxCs1xHJGuZQ2hAAgfMnsLfDYJLKGzbM5lu9R+JnysxGkQYt5YA7Aad7OpuWOeuRLppXbMZe4ec0t8ZAzzvn+0SfM6E+pNGtYGKmrFFUCunHgwS5I6YajJao626KiUQAlt11SkWuqELUJTslSDbruXQLARaoirRAulLl1ohQMj0pBRcoppSgWuMod/BI4IZVb0YA/rUgJTstANzNYv+H+Cua8kI33rZKH+lVWJ/hsV/wBHF3l/luRdX+omK3Ip2WqtJ8l1Jrg8sxXg7G29ksXgO6M9l/P2q18P4DEuqLyrqZPpCXhdZCoS6pKFSSM8GSI1BXbWa3htaSdtpPcnYDzPpU1cACnbYAg9yScwPZpOXpO+lY66glZcmmnUnfPBS8J4c30ZGYqt5rVsXRKlVyW1Tp7A5EBMtpPlULH8GuWlJRFuAMNTDBUJl8wbRFMvuvqGIEVe42xoptyDbYlFQfFIaVBJMHU7biAR01V4rhbte5mHcLdJAgXgCAAZC5SYBEdB2IPvWDD5NUZW/BjvG1wcleWwdbrAsqHMim2oIIZeliQU2mCD6VQ8LwTOwS2CXP2Y7jdmjQKPM7V6Fx3hhvW2tXUs2L69Vu5dvLyzKlblw2rbBgcuugykhSRvWP4h4HxBsMtrF2bochrotXjbS4ZOTQrD/nAJ0rp6epGFO1znaiEpzuQuI8BxITMtlrqEwHsm3eUEbhzbZgh9CaoH4Jfg/VhSQZBuWZAPwwOZOp02037UHivEsXYu5WzYZ0AUJbPLGXtlynrBM66ydzTcNxa9jHNq/nuqQeoJmeye1yQM2UHRgTqCe8VpcpWviwhU48ZuQOI27logOj2tc6K4IMHurR1DQdzVpheE27VtcTjgQlwZsPhg2W5iP52O9qwSPj3bZfOtZ4N8O3rFm42IuB0WeXg2uW2syBAv3y827NsaEfCzR5aGfgsH9LU4i7btXS9y2DftFs7BB9Yb99lUcs9CxZUGNFilSrpIbGiyh8MPcxt5UxGH/wCz3SzbS5asKysgCoqkZ2JcBixZiNzVth/BbOhF9LWHtZLrG19GtW71vKM1t+cCx3Guc6iRl1BrVWcVDLZRVVVBz5CqhAAcwUEkg6qMxkktE6VEv3Ak27KK9xgFnRVt2463Zt8xGwPUdTppWGWobfdwbY6dJZAYDhCWgpVgQo0UnOVkCSzsNIjZMo8hRMZeRjnZy+YKQVMKWTUlSRmGoVhQ2xpyQRneCFhDtMO0idNO/wAzQLDW7hYZ1NlCpc28oCNMFmuAdRY9AVJnuwyms12zTtSLfhRQ30dFzA5GLEkDlqSQcveCSPcgDeiviXUDKELyCWYgFmGrAgEnWIjymqe1xpm5qoq2rFq5Fsz0tGYs1y4x1Onc9M1Hs32VswCkEyrMwUHcSgJAkrpJ0q8eRUkHVWO8HcyGDdp3HanLeiqu3jss5wQxGg1BE9z+1WKMAr5viy6j7mZgFH4jqSOwFdWErHLnElJdqQlVFrEianWL80+4osFrqYj0tAhownlS8sxUkWaXlx5VAkfl12T/ADvUgoKSKJAEVwT/AA0bLXZaBYCErstFK0hWoEHNLNKU/wAFKoqrCIRMekx6TvSoqpmkdLnrU7NO8Dsdtu4p6CmXLBJB1gUqUIvlDItgMWxtSbcO/TOslk3IGskwc0HXQ1Bu8TxFkl+m4sDK7r1IsmCMokqTG5A0E67zcQxBhfiEFm06RuBt8Tdh2GvlNeOKWsvKd8jKxNtyOkZviRmMqqn1iPTtzZUWn3TbGaa7yKu54ga5cynD2mMqSMhmY1cAmbYAOp2idKXEYi4INq0ttlzZSbbIGLfaCoy27jRszAHWlv4q4ga0xW6zAZQWa3mUDQKoUoykTqjGY33qLh3xHNVAlizzGKpAZ2gDN0m4SS2UHRRp50tSaHuKfCH3cFcWxlxWI6bkZ2MWw8/YWySQs/D0ak023jsFaBSxh7R5WV7jFCwLECCiKCj3CIjp0JGlO4twFnxDG5ei2BltqjHmEZZQG4f9OAeojqPbQ1X4i9ZwFpb7BnxAkWU/8sudidTLADORuNJI0spNuyKbY2NTjcWlpC19gLajM3Myt1DqVVUrGcEwW0EgwNKqMP4p51pWfMnxBTBbNpq1tQYIHM3PciNqyuDxFzF3EfFQxeXCWx0oi6czUEMxJCLuPKre5cD3siqFJ0IjNyrKy1wkCNdG3MFvOhJZyXjFJE+6q4VcodmuuM95hJeDlFtVLzEKRqTu2moqmx/FZdwmVmUAZACWDEgDMwGkCTA6tO2lROIcYm48AtdvOxIzHJbBbQFhqzbLuICwIFQzjUDQyo4A0yM6gk7gqujDyIOvrRUc3DfBwwV+82RnQWwZZT0CO3MXNNzzymashc5U2raCFJYs663XYRmb7K9IygQcok+9c/EbYkszoOyWUQE7kLG40nfeo17H2zBXKibM1zM5nXYAgHY9jsewq21sDkWT4/M2YvzWdstsMZRQmpyqRqFYDWNYPlUYZnWXbVuouTOhOgjcn8hVX/14O0ZTlkDNsCNBqCCQO+kR61ZY67atNy8pYpoxR+kEaZBIMx3I7+1MjBpipzTRYYPFhAuXqCn4mOu3wJ9wnUzOn6ifFDLAESxY+Wmi/wBCfzqvXHA7LAGkMxP9AFAp3NkjQKP83JrXTjYw1GWNi/2q4waVU4K0POfarrDP/KfnWkzMn2k0rqJZQxvFdRAa8UpNOYVwWgEbTGohFJl9KsQGq/5FOiln5UulQIMxSFR/9ohApAPagEHlrsop9IaARART5003gxPnGnymKbIp2aqtXLJkZMGSuVjA3KoTqTuXc9Tk9zp7VW4/gYCnL+VXYaumqbBimZXh2FuWiVNy4lsiQgLLlb71u4D0TqGtnQ7iDVrh8Y/NUIj9TLnuFXYCGglRLKk25EyN+9WjWgd4/wA9qiX8LDoykKEbMEzctW01HYT71lnQzccqmGZ7HYm2+He6thpVQfr5VbgDJkA6cxXUqzaZYGcazWSv2uficrNzsRcMuLly2bKnLIR4AL27aBmgBVidTWoxXhu6jZiVuoQwBu21Z8riHRnAnUSDrB9ag/QlV7hTDRzJFy/zDYkZpgXGMRsSBvlHbSlbGkOU0VvFOJC0zurZE6ZuRNwqgygqg0SdSvZZncgBP+orZw/xC2cSFNtVEuMOg+Ik7tccTm+6gga11vgOGWQov4meqLqh7QufeM5DeCgCA3TOsGovEfCYxFwPcGIvXIykk2k0DEqDlVgoGaABAAAFGNLqwHVKX6QklgWW5GXmC0bhgiG0YqoJGkgT+dQb142VLOzQ0i2ijIxiJnUwI0n10rSXP4ellgWxb26mvPdfTcZQAon9qJb/AIb+ZdveBT40vco6qMrb43mEhUXyQopH4pOh17Hen4rE84Jmb4Q09KszFmmYACiBpvW5wv8ADxB9n96t8P4Otr9kflV1S9hbrHmOFsCei2zH7zHb2CjQ/OrgcJu3DPLA7kgRM7yZJNej2uAqvYfKpK4FR/8AKuqYqVVs8+wfhRzvpVzhvDCjcT71qhaApCutNSsJcrlTZ4UBsBUhcHFTfam1YoCSzFdRQa6gQ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8" descr="data:image/jpeg;base64,/9j/4AAQSkZJRgABAQAAAQABAAD/2wCEAAkGBxQTEhUUEhQUFRUVFRUUFBcYFxUXFBQYGBQXFhUUGBQYHCggGBolHBcVITEhJSksLi4vGB8zODMsNygtLisBCgoKDg0OGxAQGzQmICQvLCwsLCwsLC8sNCwtLSwsLCwsLDQsLSwsLCwsLCwsLCwsLCwsLCwsLCwsLCwsLCwsLP/AABEIAMkA+wMBIgACEQEDEQH/xAAbAAABBQEBAAAAAAAAAAAAAAADAQIEBQYAB//EAEEQAAIBAgQDBQUFBgUDBQAAAAECEQADBBIhMQVBUQYTImFxMoGRobEjQlKywRQzYnLR8BVDgpLhB2NzNYPCw/H/xAAaAQACAwEBAAAAAAAAAAAAAAAABAECAwUG/8QALxEAAgIBAwIEBQMFAQAAAAAAAAECAxEEITESQQUTUXEiMmGB8BQjQpGhscHhM//aAAwDAQACEQMRAD8AygFOApRTgKbwJiAUsU4ClirYAbFOVaWKUCgBIpadFEsWC7BVGpMD+tDeFlgk28IncD4WLxJcsqDSViS3ICdKnv2ZH3Lv+5I+YJq3w2FFtFVeQ+J5mpCCuJZr7OtuL2O3XoK1BdXJl73Zy8NsjejAfmior8JvDe23uhvyk1tooFzerR8SsXKRV+HVvhsw72ivtAj1BH1pIrdSQOcGgvh7bTKIf9K//tbR8Uj/ACiYy8Ml/GRjAtLFajGcJtZWyoA0HKQX0PoWj5VmIp6jUQuWYiN+nlS8SGxXRTop0UwYDQK6KdFdFQAyK6KJFdFAA4roomWkigBkV0U+K6KAGEUkUSKTLQAyKSKJFcRQA0CjKNKGoo6jSgCqApwFOApQKqiwgFKBTgtOy1IDMtTuFYMOxzahQDG0z/ZqLlq37PJq/oPqaX1UnCmTQxpIqd0VLgsG4fh7lsrkFq4NUcFoJ/C6kxHnQ+D4A2pLCHOkdB69anPZnQiRRYHppXElq5uvobO3HSVxs60gqGaa1wKCW0A1J6UEtVfx66e7Uci4B/2tHzrGuKnNR9TW2XRBy9AzcetzEMR10+k09OK2mjWPUEfPas5Fdlrtvw2prucVeI2p9jZBwwkEH0IMfCktJWRtsVIZSQRsRoRWk4di86gncaH160hq9F5MepPKHtLrPOfS1hkuNay/FcNkusOR8Q9Dr9ZrTs2oAqs47bDKG5rofQ/8/Wo8Pt6Lens9idfV11Z9PxlAFpQtEy1wWvQHAB5a7LRctdloAHlrgKLlrstAAstJlo0V0UABK12WjZaQrQAGK7LRMtLQALLSRRiKSKABgUZRTQKfFAFbFPApQKcBVSRAKWKdlpQKkBsVc9nV1f8A0/rVVFXXAkIBO07ecTSeuf7DHdAs3r7/AOC1IropADOopWOtecweiHwKjYvCrcVkaYPMbg8iPMUa2xp4ialNp5RVrKwyps9nnYeF0LDkTlzdCJ2J6H40DE8Cvp7Vp/UDMPis1oFWnhmB8LEehIrp1+JzisSWTmWeGxbzF4Mc1sjQgj10q24fbKqAdCST9KuruJdhDOxHmZqK1rnFU1Wu86HQlg00ui8mXU3kGGNOR9PUEctQRBHwNI3pQzpXPTaeUPtJrDI2Fsm3t7WusCY5UDiSbNABMho0BOmsDap7AVX8RaMg6sfpT+m1NjvTb5EdTp4KhpLgiRXRTwtLlr0J58ZlrqflrstAA4rookUmWgBmWuiiEUhFAASK4LRIpAKgBkV0U6KUCgBoFOy0oFPy0EFcBTgtOC08LUYLA4pwFPC0+3aJIAEk6Cjglbj8FhC5gbczV5ZtwIGlS8NgQiZR8epp5sV57WanzpbcLg9Fo9OqYb8vkAhpWc8iaeLXwprkTBKgnYFlDH3EzSaz2G20uRy32A1g+UCnLdB1ZfgaGy8tj86QCjIYRIDrtqKbAOxB+vzqOwpCKMojBJ7o9DQydedCQ+tKl49T/frRsGGKTTGWaM2I6gH5GlDrzX4GjYNyIbdUvH7uU2j0b+laQoOvvIrG/wDUHGC0bIJ9oOdNdAQAfr8DWtC+NGGpa8t5LPJShaqOFdpbN2AxCNpufCT68vfV6o58q9RCxTWUealFrkFkritFIrstXKgCtdlo2Wky1AActdlo8UhFAACtJlo0UkVJAErXRRSKTLQAxVp8U4LTstQBAC05RTwtOC1BIzLV92fwOneH0X9TVZg7AZ1VmyqTBaJgelayy9kAC3dWBAAIdTHvEUh4hY1DpXc6GgrTn1PsI612UUdVnYqfeKU2CBJH191cHDO31IreKW7nc3DZE3MpyevlPOK86wHAcReuZe7ca+N3BAXqST7R8hXq4+FI1XhY4LYznWpvch2sAoAXxeEASdzAiTXnfFu1t7vGFghEUlVJVWZgCRJLAgT0Ar003DVOez2GLm53KFic3OJ3nLt8qiE4p5aJshOSSi8ETsxcv3sOLl8CSTlOUKWSBDQNN518qfxfHJhxL5pMwFBZjHp+tXaemnyHl6VCx2AztmzROnUadKmpQnP43hBN2QrxDdlZg8etw5QtxGgMAwUg6A6MrGDB2IFTcmmlSLPDlUlhqWJ16A9BTntRWc2s7G0M43IgSadBoxIjziofEseli01x5gaAc2bkoqvLwWbSWWQO0XHUwlvO3ic/u0nVj18lGkmvG+KcUvXrrXLjks2/JR0AXYAdK0HE8U2Ic3LmpOw5KOSjyFV5wWkxIG/l610aEq1xucnUWOx/QojcaZ/SrLhnHr9kjIx9NwfdU+xw+dToOXU+Sj7x9KtLXDFgSuUev2jep+6PIUx5v0F/LyaTszx4YlSGUo6xmH3TPTpttV4RWY4NbAu2wAAASdPQ1q4ro6axzjlil9fRLALLSRRitJkpgwAxSRRylJloAARSEUYrSZKABZaTLRctLloAEFp8U4JRRboAg5KUJRwlKEqCcDLa6j1qbjMGHEZmXWZUwekT0qOq1PBrjeK5Ti/c7Hhe6kvb/ZEs4Rx7N5veA31qTnvKRlKEaDUspnntTiYE8gCT8NazWE7aK1zKyZUJyhpkjXQkdK5S6pbo6UnCGE3jJqRxa+BLK7HaAyv+anJx4ic1siBzQg9DEGOdOAqGeM2Bc7k3FFydp5n7s7T5UKTfYHFLuTrfGbJMHQ89SNxPMdKl271ttmI90j4g1CdFbQgHeZA26VHPDbXJQDrt4d99qq5Inpf5+Mtjl/GPLcfI04YcnaD6EGqR8DpCvcXX8WadvxctBTDavRC3FJ1nMnXbVTUrAPqL+5hzsQfhUW5bP9/1qs/asQusA8tHInbxAH36Ub/HLqzNtm00BCus+ccqnpTI6miXl9OvppqT5CvMe0/E2xV6Lcm1b0Tz63D68vKK9A41xdjhLgyW/GoBIVlkFhoVnby+NefuxP8ATQD3AaUxVCK35F7pSltwivsYA/eMeQ1P9KlLZUcpjrr8BsPhRK6tzBRRFwN8m9dHREAPMSTMHlsKmTUHBpF68fK2PzVOqWREncG/fW/U/Q1rslZDg/7+3/N+lbbLXS0XyP3ENZ869gGWky0fJXZadEyOUpuWpGSly0ARSlJkqQUpuSgAGSnZKLlpIoAYFogWuVaKKAI4SlyVIFql7uoLEcW6fcuZVLGYAkwJMc6kLaoGJHhYAZtDprr1H1rleKx+GPudTwt7y9htvFq4OugBBGxG4Mg7c6w2M7H3xcy21zW2JyvKwqz98TIIHx5Vf5bbXJe1dtsVYzuCPFIgjfUn4UTh91MwyYg8xDBuYIA6QDsP4a5sU4ZwPWKNuOr8/qaS0AAPIAT6c68g4xh2t3rivIYOx15gkkMPIjWa9Ft3L5H2bo2nVWMwIHLWJOvlSXsS5abuGV+71RioJGumUwY3neNJqKvgbDULzEuxZcMdjZtFtGNtC3Wcomawnbjil0YkorsioFyhSRJInMY3/wCK9BS7mAOuoB131E/rVVx/s5axYDMWt3FEB1AII/CymJ8jIrKqUVPMjW+EpV4jyA7IcXbEYcl9XRshP4tAQx89daf2l4+MKq+HM7zAmBA3JNS+C8KTDW+7Sd8zMd3aAJI5CANKq+2PA2xKKbWty3ML+NTuBP3pj1oSi7PoEvMjT9QvZ/tAmKBGXJcXUrMyPxKeYmrg1i+xXBb9q8bl1GtgIygMIZiY2B5CN/Stuf7FRbFRlhBROUoZkVvGVmxc3On6isTNbrii/Y3I/CfpWFNb0cGd/JwrqSlpgwBYZfHcPmv5akTQbHtP6r9KIakhEzhH7+1/OK35txXn3Cz9va/nX616IXrpaL5Wc/WfMgeWkyU4vTC1OiYmWkNKDSFqCBsVxFcTSZqAEIpsVxemh6AHhaIBTVNGFABBbpy26OLdPC1GS4JbdVnF3KJddYJRWYA7SBNXYSqfjqeC8OttvyVzvEt64+6Oh4e8Tlj0Zi8L2tui2DdVbgNzK2kEqVnlpNWeM41hle3bFqRcVGDKAIDaLPOaxlq9GHuDQg3LZJO48L7HltT7tprbWM8glUYTyHeMR/fnS0tPBv05JjqrEvXjn3Nngr+DcM6t3ZtAq2aQAGLCYO4k0ezhFcRaxQaY0zAgR0VToOg86qeH8Gw98YgWzcVs+XxQQhDFgRG4Mc6pbvBCLpsrdttcBygeJSTEwCRHzrCNcG2up7eqGZWTik3FNP0eDc2xihzVtYho1Ee1I2BNSsDculiLqhQFGwMEzvP6cqj9nLNy3YRbx8SzzkgT4QTzq0pKcllrYeri8J7+wjLTCKdHnSFvfWZqNZKRxSFqQj/mgCHjj9m4/hbr0NYSt3jf3bz+Fh8jWAv3lQZmMCmqOBTUdgtIzdT/AHzqA3FVllEyFJE7EgTFQMMjXipZtBnBM6+gHvptQ7sSlauI7kp+MoubKCx0jkDpvNWitIB6gH5VR2sKi3lQjNpMk6bTtWiw2EuXD9mjvy8Kk/MbVM1FcEVSk89QuBb7VD/Gv1Fb43ayGH4JdDCWshlIYob1rOBmA1GaBqRua0161k9sx/pYj3HQH3U5o5xSaFtWm2g5u13e1EzDkw98j/iuQkmACT0Ak/AU8poTwyV3tLmqO0j2gw9QR9a7vasmRgkTXGgC7S95UgErhFCz0oaoIJVsUWKjI9HDVAFxlrgKdFcKg0OiKquKICxHVQD6ERVxFVfFR4x/L+ppHxFZp+6HvD//AG+zML2Uwlu2977W1cWVAHSGMEhhvypnbnBXDct3FUlcuUwCYIYkTG29Z/D2hGIBIGVcwnmVuDQedW1vtPcXCKoP2mYoG3IQAEHXdtYpN1zVnXHft/Y1jbB1eXJY77e5b8B4uWxN2yyIurNKrlYkGPH10O9VPENOKD/zW/mFoVnjl+3bt3Sc0u6sWWc48JAzb9a0Ru4W6q411jIBrJnMNlKj2iDt7qza8uTeNmsbepqpK2CjndPq322NDXNcrOWO11ormZXUZ8nIx4ZzEA7aHSra5j7YQXGdQjRlaQAZ2ikZVTjs0dCF0JLKZLD1060xIOoIggEHkZ21risVmaHc64nSfKkbb++lLatliFXdiFA9aAI2KPhI6g/SvLuO25CLIEuFk6ATpJPIV7JiuEmJQz4SxkZVgMVMMT5E+lYW12STF3O6OIgLL3DbttcVQN1FzRS2vyMTTOnfS9xLVNThsYXG4Qpfa2faQEP0lV1I8tvjXcMuKuQsTMsABtqBqTXpN/sBcgo11GYIFFzLcBK7JLxD7iofCOxdnB3bdzG4i2Sma7atqrnOykRmBGomDG59BTsbVL4e5zZVuLUkRv8AB+4Zblyybt4rMP4cPhxGguSR3lwgzlmFkTJo74fG4hCV1QeFSLlpbCn8MK2UekVY8V7RYVmLfs5u3D7TOoC+WVHLxOpoCdtAGUjDWitv92obwW+eigRM8yKjybpfx/qW86uOfiD8L7H4jJkvKohg5NtjmkKQJBWGUSYHmT0iyTA3LYIUXZ08BCujyYkA+GR0OvMVBsdsrRJNy3dUEScjDeRJJ0ZidJkk1e4PjqsqjC5GOdVIuM9x4M/dMEHQ8iNRVFK+v5o4Rb9qfyvLKpbFt7otkXLTtoojMpPUayB8RVlfYIRZXEmyGjIuVgDMQxuofED8BUy+8EqQqs5MuJCjQgZRJJ1gTEb+VZ7F3L1ic1sX8KWCqJzICoCgq6mbTyPLXka2rulY+eDOytQRbLhcXYIKsl9H+6HDpdXmMrat/pkioHHsP3RV1V0t3JhXBD22HtW2neJ0PMVNwGCJuN3Drdskzfw1z2kJBOgAif4lgijcQRsPhkdXdUa4M6Xwb+QFYyMuoABBg85pmN+GjF15RULl7pZMO5lPTxCD8F18x51G78jQ6EbjpSce4d3RS5b8Vm8iuhEwCRqkHXcGJ9OVBxTHMM3tBQH828/OIB8xTMLM/cxlHBLS9R0eoNlDU2zaNbGZLtVMWo9mzU1bVSBcxSBalFablqpoRxbqu42IKnyP1q5iq3juCLoCu6SfUH9aW1cHOpxXIzpJqFqb4PH7+Ebv8RbA1K3GA5kBg4j3Co/ch8LKjxWrhNzzV4Ct7iIrX3eJ5GknIf8AuW2XTTQNFMwb2hnKW7bd57eRlYNv907Dy865/nSjyvQa/Twk9pev/P7kdOJ2bmAZXIBS2LeXnnA8BX1ifjWYS637Oy65BdRj0kqwH0q9xPBLeVwrPbDFSA6kqpUn7w5QTVnw7hFkWGtZw5f2mESCBpA5RURshWnju8kypttaTxssEHhPAEvYMeIh2YuD90MsqFI6a61W4/AXrWFC3RAF/wAAkHe22YiOWgo9vDYnDC8i5suQsrLqphlkjoxWfOolrD3jhbpYNkDI4zT7UkMRPKDqavHPVnqTWTOSj0pdLTw8/YTH49jh8PaBOUKzHXc52UD0AHzrc8DFz9ntd4TmyiZ3j7szziK8/Npu4t3V/wAt2Q841FxSR01Nb7gXFBiLYbZh4XH4W5+7nWGqjiCwu7yb6KX7j6n2WPYsUtFjlG52H98qsuDZRfQKM8Ekty0UnwDp5nWpKcMyoygnM5gOF0yacwT4WkfOmpgmV1FqBlhixBlo1JPl5DSkUulpsclYppoFae4Sgk5WbKwylpBOq5iDoV0iajHDM9u22FvJbsK5zhMs6GBbzFtCeYidTuTVxiMPkaEeSSbo8RgCQQQmx1BHv86y3anjzIDbt5VZ9WZY8OYQwjkx90CtqanZPoXIrbaox6+wnaDj6W1y4VBnAIa4fuLmmEB55jMn3Dpg7j5iTcLsW9oySx1OxP6zU9sMxy5vDpGoj4mo2KtBek9RsdfrXoKdNGqOEcS26VjyyKMRBOinUeIr5aiaBiFJcQCQdv4uZ9edPa4BEjaCNAZO2vlzoXEXKwpYHaCJ18wTWuUjEbdGmnLSYAmeo5GPpT8OxU50aGSCIJVtRuDA5g7VCa8AWEGNeYPxipGDbNdtgi4VYyRbGe6Rscq8z5VnKawXSZsuzHEDi7sXGBvjKVlgi3ABBBO0gAaaTFaX/D4cXGVU7wQ4BlGbaJQwCDrJnbkay+G7KthcQty9ctizIyOWNt2JE5e5KswcA6qfjWoXjVu4Ay5rmys3swJjNkMmNN+dcfUSUZZgdWhOUfj7AxhLqX1VRhbYW4GZhcD3BJGYgkkrO2wMRQsFxQ37wW8Al3xILi+K3d3+zvWj4WQ9RGvSjNhSt4PckIPEDlm1tAmOfqCal/sL3Ce4RbasZzKApYE/eMlgecfSrxsWN122Kyr9GLxeytu1YyoRGe1o2YWwzhpB3MfdnbnrWZTh5DEHUgn3+dbniWlqATowUtpJOWJ8pgmd9apUtCae0byssWvWHggWMDU61hoqRbt0dUp3ItgDbs1JFqiW0ouWoySWIFJAomWkAqpoNUURRXRSioZIy7YVvaUEeYFVOM7J4S57Vi3PVRlPxFXBFLVWicmRvdgbf+Vfv2/LNnX4NNV1/sbi0MpdsXI2zoVb/ctegA0oNZSphLlGsbZx4Z5pdwuNt/vMKzDraYMPWDBqDiOMAaOHtnYi7bcLHMHlXrQNMu2lYeJQfUA/WsJaKt8bG8dbYudzyWxftm2UVbTI05ltssGd/CY8quOymDsWUYZX+0uBCz65JUZIIGgBnXXetVj+yuEu+1Ytz1ChT8RQuGdkLNqcpuMhIbuy5IDLswO40MROs1hdpXGLaexpHUqTWVuSMCxupaymETMrHcAo5ADHrBFDxJZnmYGy7BTOpOpkttsKtbFoWbbkKILlyAZzFjvM6dPdTOJX1AE2ywYEFh4SBuVBPPyNc6Vaa5N42POyKnGOvdqW9mCQy6RHiBhhoCAfhXmqsbjl2ky0n+gPuHwr07EYI3cPdSxqjIwVQpV5y6BiSZBjcaV5zbNu3dK5iypm73u8rlY5KZCk8t+tdTwyMYJyfP5wIa+TeIrgdeB5kmdD69PPlVNjLm43rQjtNhih73D2yo8CoS/7SY3uG4GCp7hr7qr/APGOG7rZuIdvtJu/lurp7q6EtQscCSqz3KC64B1JynTSCdpEKeUxrUO46sozDxLzn4R8DVvjsbZFzu72HBUhDafDsykqdUNsOWVhyiN5FafCdm8Pgh3164FvuA1hcWgy2CTu9q2W729zCjbSYped6wXjS2zM4Xs5aw6LdxzsucZreGWO/dToHedLSHqZJGwrTnCOLC3MO6Yexd0VMHbZ8XdAGzXXZWMEEaGNNtYqRw7sIHvvcxtxrsMSwZvFe0kuY9lPMt90wIFaq3w6wtu2tu3bdbM92XGfuzlAlATvBPiNI26hDddDMTwPg95QWTOcNiFl7eJBW5mVmUk2xJDgiQw5ESa0XCOzlq3qRcLa5QW8I0kSE5EdSat8TjgHVC5zqpLZfuFtRPMGPOgYy8ZADkH2jHTlmB3+NJWWtyHK68RwPsXHgCVAIBgRPrp5aUfBKTLM2ZwABlkAAt7W8SAN6q7dssxu5u6tqO8bPOZN5BQagEAkSdfSpJ4ohSbIOVhmBIBLR1HLnA5a1WMmt2TKK4QXiWMQIyjxZgNY0BBMem7Gq21BEiY6dKVuK+BizHNEaaAEH6mdqEmMBWSRqfeff0rr6SUlBP6iF8V1Y+hORxR1aoGSELHeVj0MmT6xS2L3U10k0+BNrBbW6OBUGziKmK3rRgC1imxRCtdlqC4yupxriKAGmkinVwqCRIpaWkqAOinRTJpZoJHfM/L1oll+RHLQmIJ6eWoFCFK7wKwsq6u5pGWOwty8Z1Ebz5Dc+oqKHScmZTm0h82oOp1GnX6TRrrkjYHr5jpUFcIjqUIzACVnUsPLzHzArk3VyhLGByDi0GxWHtLDWu6Vhsc5Cr6qrelRri6HOmFKROVVSW6jM0K0+o9KrbmBV3Ci74pkLlO0aEqCPnT+5VBDMVUSJe4ihtd2UjXXyqkbpJ8YNHWsc5KDjvZ3A4hwlsi3dUSxshcgEx4lkKR6EH1qgtf9MHuuct3LaB1ZlysRHJToNZ5mt9exdqzZZ9GE6R7GYbxMQB+tVF3iOJujKoZAYZYUr3iyYVQSTB01I6mp/UyWxT9PGW+CdwHsnZw/dkFbr2ixtsctzuydXCsY13PhWAasX4YnfpcNwDdgFS0GukRJuXGUltY2y1Bv8Tt4W3N9gLrx9lIJAX7oAEknc+7oarPtr7d/fMJbjJbEj0WRudBIFVlay8aky6xikeCwgJusTMysz4ix3Ykb+XSle4qW8qHRQZaFClpJJA5669BpUG3xJraXCWLXALaaSQGckmAOeUHTzG1VOPxMHKXAbKJkhmXWdhoPfppz3rGW/BqkFxXFLdtRtqc7HKTcfX2jzPkTFV1riN2+zCz4P+4ZLAfiYnS0vp4vOlS2CMzOh0ABz94zAbEBYHzqVbuPkyi2FQ6FmCop89N6lRJckScRi7eTIGdlgiFhTeMAliW3Y5dPKojY7JbBICCNLancfdzNvvMxvVeb+6h4iQSoeRP/AHIhdtxQu9Dt4HBJy8wQApnKoBzD3ipUXkq5InXMbcMKqqQdSsLlHPUcqk2EtgyT4gsxqyKdYGu5022qBiQwMZ7Y5sAwBB8wY19aGcQIjONPUz1JIET76epTWMCljTyWN7FHKBmkkl2PMk6D5D50tm4OtU7XROhmrLAWp1NdevgQlyXuBJqzUH+5qBhiBGtT1b1rRlDQRSUo/v4UlULiGmmlO1J1oASaUUgpaAErjXCuqCRK4GlG9IaAFFLFItPqrLIBeg6bLsx6/wAI/X4VXYprgM2/DGxIH0PKp3+b7j+c0/E1ioqSyzbOHgoMRjQ5AuhEacocrNsk6QZINsnrMelPPArRMlfHJklIyzufE0hZ50LEf5n8j/Q1a4r9yf5R9Frl31R6nsNwm0lgRsCBaRFRLmSNhK5hIbKP6z6VV8T4gbIzwTeJKIACQNBLuw1VRrpMnbSrjCez/wC2353rLWP/AFG9/Kv5BWcoLCkTFttopMPwx3u3MTcMuACouAZ0DaBnB9hRqQN9KsrtxUt5UbS3IZzqAxI0jdrhJ29BQ8H+6xP/AJrP1pMFvh/5/wD7FrKXY1TwP443cgWkJzrJdzoouNqwzbAwAvlHnWZa+bKEGc7SXOVjAO2W4QAWPOPTStB2i9sfzv8AnNRsX+5atEkikmyns35AbMVBGhYwDrsFmSfKkzqzAm5cOsKFVhHI+SiJ1jnVP2g9tP5P/ka7G7j+Va1UO5Ry7E3Hu7MyWy+QHKcoIDRuSQev0qRwVe5cNnVWhhAIJEgiSBNDxn7kev61GwXKtoQT2MJyaeSY9mSYJadSdQSTv5mpmGwLnkffUjh1abAbU9VWhaUipwnAXO5irrC8Igakk1YW/wBakimlsYkazggNhUtUp4pwqMg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74249" y="5572312"/>
            <a:ext cx="5981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</a:rPr>
              <a:t>Traducción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profesional</a:t>
            </a:r>
            <a:r>
              <a:rPr lang="en-US" sz="2000" dirty="0" smtClean="0">
                <a:solidFill>
                  <a:srgbClr val="002060"/>
                </a:solidFill>
              </a:rPr>
              <a:t> de </a:t>
            </a:r>
            <a:r>
              <a:rPr lang="en-US" sz="2000" dirty="0" err="1" smtClean="0">
                <a:solidFill>
                  <a:srgbClr val="002060"/>
                </a:solidFill>
              </a:rPr>
              <a:t>folletería</a:t>
            </a:r>
            <a:r>
              <a:rPr lang="en-US" sz="2000" dirty="0" smtClean="0">
                <a:solidFill>
                  <a:srgbClr val="002060"/>
                </a:solidFill>
              </a:rPr>
              <a:t> o </a:t>
            </a:r>
            <a:r>
              <a:rPr lang="en-US" sz="2000" dirty="0" err="1" smtClean="0">
                <a:solidFill>
                  <a:srgbClr val="002060"/>
                </a:solidFill>
              </a:rPr>
              <a:t>página</a:t>
            </a:r>
            <a:r>
              <a:rPr lang="en-US" sz="2000" dirty="0" smtClean="0">
                <a:solidFill>
                  <a:srgbClr val="002060"/>
                </a:solidFill>
              </a:rPr>
              <a:t> web.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375" y="2265407"/>
            <a:ext cx="2206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Marketing!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952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777270"/>
            <a:ext cx="525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negociar </a:t>
            </a:r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</a:p>
          <a:p>
            <a:pPr algn="ctr"/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Estados 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Unidos. </a:t>
            </a:r>
            <a:endParaRPr lang="es-UY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Nichos 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Oportunidad.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10" descr="https://encrypted-tbn3.gstatic.com/images?q=tbn:ANd9GcTSVgDhxuCavMBLrxCrpBPzWq802IxnlXnNUU6C_mxw4ENCj0N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273745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5162" y="2508244"/>
            <a:ext cx="2903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En mi </a:t>
            </a:r>
            <a:r>
              <a:rPr lang="en-US" sz="2400" b="1" dirty="0" err="1" smtClean="0">
                <a:solidFill>
                  <a:srgbClr val="002060"/>
                </a:solidFill>
              </a:rPr>
              <a:t>Empresa</a:t>
            </a:r>
            <a:r>
              <a:rPr lang="en-US" sz="2400" b="1" dirty="0" smtClean="0">
                <a:solidFill>
                  <a:srgbClr val="002060"/>
                </a:solidFill>
              </a:rPr>
              <a:t>: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010504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Tener</a:t>
            </a:r>
            <a:r>
              <a:rPr lang="en-US" dirty="0" smtClean="0">
                <a:solidFill>
                  <a:srgbClr val="002060"/>
                </a:solidFill>
              </a:rPr>
              <a:t> a </a:t>
            </a:r>
            <a:r>
              <a:rPr lang="en-US" dirty="0" err="1" smtClean="0">
                <a:solidFill>
                  <a:srgbClr val="002060"/>
                </a:solidFill>
              </a:rPr>
              <a:t>alguien</a:t>
            </a:r>
            <a:r>
              <a:rPr lang="en-US" dirty="0" smtClean="0">
                <a:solidFill>
                  <a:srgbClr val="002060"/>
                </a:solidFill>
              </a:rPr>
              <a:t> en el staff </a:t>
            </a:r>
            <a:r>
              <a:rPr lang="en-US" dirty="0" err="1" smtClean="0">
                <a:solidFill>
                  <a:srgbClr val="002060"/>
                </a:solidFill>
              </a:rPr>
              <a:t>que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sepa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manejar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bien</a:t>
            </a:r>
            <a:r>
              <a:rPr lang="en-US" dirty="0" smtClean="0">
                <a:solidFill>
                  <a:srgbClr val="002060"/>
                </a:solidFill>
              </a:rPr>
              <a:t> el </a:t>
            </a:r>
            <a:r>
              <a:rPr lang="en-US" dirty="0" err="1" smtClean="0">
                <a:solidFill>
                  <a:srgbClr val="002060"/>
                </a:solidFill>
              </a:rPr>
              <a:t>idioma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inglés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2078" y="3466862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Contestar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preguntas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inmediatamente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8079" y="3908770"/>
            <a:ext cx="689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Tener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dirección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correo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tipo</a:t>
            </a:r>
            <a:r>
              <a:rPr lang="en-US" dirty="0" smtClean="0">
                <a:solidFill>
                  <a:srgbClr val="002060"/>
                </a:solidFill>
              </a:rPr>
              <a:t>: ventas@yo-te-vendo.com.uy.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439581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Estar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orgullosos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sus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productos</a:t>
            </a:r>
            <a:r>
              <a:rPr lang="en-US" dirty="0" smtClean="0">
                <a:solidFill>
                  <a:srgbClr val="002060"/>
                </a:solidFill>
              </a:rPr>
              <a:t>: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no </a:t>
            </a:r>
            <a:r>
              <a:rPr lang="en-US" dirty="0" err="1" smtClean="0">
                <a:solidFill>
                  <a:srgbClr val="002060"/>
                </a:solidFill>
              </a:rPr>
              <a:t>ser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humildes</a:t>
            </a:r>
            <a:r>
              <a:rPr lang="en-US" dirty="0" smtClean="0">
                <a:solidFill>
                  <a:srgbClr val="002060"/>
                </a:solidFill>
              </a:rPr>
              <a:t> en </a:t>
            </a:r>
            <a:r>
              <a:rPr lang="en-US" dirty="0" err="1" smtClean="0">
                <a:solidFill>
                  <a:srgbClr val="002060"/>
                </a:solidFill>
              </a:rPr>
              <a:t>cuanto</a:t>
            </a:r>
            <a:r>
              <a:rPr lang="en-US" dirty="0" smtClean="0">
                <a:solidFill>
                  <a:srgbClr val="002060"/>
                </a:solidFill>
              </a:rPr>
              <a:t> a </a:t>
            </a:r>
            <a:r>
              <a:rPr lang="en-US" dirty="0" err="1" smtClean="0">
                <a:solidFill>
                  <a:srgbClr val="002060"/>
                </a:solidFill>
              </a:rPr>
              <a:t>su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producto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empresa</a:t>
            </a:r>
            <a:r>
              <a:rPr lang="en-US" dirty="0" smtClean="0">
                <a:solidFill>
                  <a:srgbClr val="002060"/>
                </a:solidFill>
              </a:rPr>
              <a:t> o </a:t>
            </a:r>
            <a:r>
              <a:rPr lang="en-US" dirty="0" err="1" smtClean="0">
                <a:solidFill>
                  <a:srgbClr val="002060"/>
                </a:solidFill>
              </a:rPr>
              <a:t>país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5091099"/>
            <a:ext cx="1603387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283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3330" y="516296"/>
            <a:ext cx="525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negociar </a:t>
            </a:r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</a:p>
          <a:p>
            <a:pPr algn="ctr"/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Estados 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Unidos. </a:t>
            </a:r>
            <a:endParaRPr lang="es-UY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Nichos 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Oportunidad.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10" descr="https://encrypted-tbn3.gstatic.com/images?q=tbn:ANd9GcTSVgDhxuCavMBLrxCrpBPzWq802IxnlXnNUU6C_mxw4ENCj0N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1841"/>
            <a:ext cx="273745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 descr="data:image/jpeg;base64,/9j/4AAQSkZJRgABAQAAAQABAAD/2wCEAAkGBxQSEhUUExQUFBQUFBUVFBcUFRUVFBYXFBQXFhQUFxQYHiggGBwlHBQXITEhJSkrLi8uFx8zODMsNygtLisBCgoKDg0OGhAQGjQkHyUrLCstNzQ3MDcrLDQuLCs3KyssNzctNCwtMywsKys3LCsrLDYuNCwrKywrLDcsKysrK//AABEIAOEA4QMBIgACEQEDEQH/xAAcAAEAAQUBAQAAAAAAAAAAAAAAAgEDBQYHCAT/xABNEAABAwIDAwgECAwEBQUAAAABAAIDBBEFEiEHMUEGEyJRYXGBkTKhsfAUI0JScpLB0QgkM0NTYoKissLS4RUXVPEldIOT4kSjs8PT/8QAGAEBAQEBAQAAAAAAAAAAAAAAAAECAwT/xAAjEQEAAgEEAgEFAAAAAAAAAAAAAQIRAwQSMRPwUSEiQYHR/9oADAMBAAIRAxEAPwDuKIiAiIgIiICIiAiIgIiICIiAiIgIiICIiAiIgIiICIiAiIgIiICIiAiIgIiICIsTyh5SU1CzPUytjHAb3HuaNSgyyLjuL7domkinpnyDg6VwjB0+aAStNxLbFiMxysdFDex+Lj6XWRdxPDsQelFQuHWF5eZJjVcCfx6QfSkiZqe9rT61kqXZ1i0g6TxFfhJVPJ8mFyD0c6QDUkAd6wnKPlXT0bM0jszj6LGEF7u219B2rk0GyipIAlrzbXot51w8MzrepXf8peb6TKuRz7ADPGMvHjmvb70Gcdtnja+zqSTJ1iRpf9W1vWt/wflHTVMDaiOVvNuvq4hpaQbOa4HcQVxcbMKuRwMkkMcfW0ue42/VsAPNZqDZVQAWkdUv6/jAAT15QAg6c3lPRk5RVU5J4c9HfyusjDUMf6Lmu+iQfYuOVOyOhcQY5543D52R7fLL9qwtTskrIbuo6pr7/rvhcON7suCdONkHoJF5wfyjx7C2jnnSuYNLzgTx9QHOXv4krbeTG3KJ5aytiMZ0Blhu6O/WWHpNHcSg7Ei+HCMYgqmCSnlZKw8WOBt3jePFfcgIiICIiAiIgIiICIiAiIgIi0HaftCZh0fNRWfVSDoN4Rg6Z3/YOKD4tp+09tDenpsslSW6nQshvaxcOLrG4HmuFxQ1WI1BsJKmofv+UbXvqToxoJ7ANVlORXI6oxadxzFsea887rnV2pDfnPPVw49voHk1gEFHGIqVga0aSSEfGSOG8l/HXwG4IOccnNjLRZ1dLm0HxMNxrxzS7z4Ad66Pg/JumpQBTwRxW4ht5D2mQ3cT2krNtYAq2QfPzfuVQxr6MqZUHyliszs0WQMa+eqZoUHzOHRb3L5zGshIzQdw9i+dwQfNzSpza+ghUsgi2Y2sbOHUfvWocpdm9FWZnxj4NO7QObo0nheO+V2vVY9q28hRc1B53xbBq/BZg8OdGc3QniJyOtqGkfyu6uK6lyH2zxylsNeGxPtpO38i46emPzZ7d3ctxxCjiqYnQVDGvY4Wu7XjpfqN9xXANoHIuTDpS4dKCQkRO4gnXI7Tfa9jxsg9UQyte0OaQ5rgC0gggg7iCN4U15p2W7RH4fI2Gd7nUbzYgkuMBO57OpvW3x37/ScUocA5pDmuAIINwQdxBG9BNERAREQEREBERAREQaxtB5Vtw2kdKdZHdCFvzpCNL9g3nuXnXk5gs+L11i5znSOMk8p+SwnV3fwA+5Z/bRjxqsRMTXEx09o2gXsZCAXm3eQ3wK6js45Nf4dRNu38Znyuk4kEjRnc0b7dqDYMLwyKniZS07ckUYsbbySbm53lx1JPaso1tlbgiDRYeJ4knUkq6ECyqAqhSCCOVVDVOylZBDKrFQ3RfQ4r5pXILMh6IHUAvlcr0hVhyCioVRUugqVRVuqIIPaDvVjEKGOqhfTzjMHtIF99rcD1jeD2L6CVbf1jQjVB5r5V8n30NS6GTUAXjd89moae/TVdK2GcushFBUP6Lj+KucdziR8R3G5Le246lnNq3J8VtHzrG/HQXc3rNvyjPEC/eAvP7HkEOBIIsQQbEEagg8DdB7YRahsv5VjEaFj3H46K0U4452tHT7nDXzHBbegIiICIiAiIgLCctMdbQ0c1Qd7G2YOt7uiweZCza4p+EJj/AORomnd8fL2WJbGP4j5INQ2T4GazEGuk6YhJnkvxffS/Xdxv4Fegwc0hPBnRHfvcfYPNc72G4aIaGSqcLGZzrHqZEXNA7s2c+K6HQsIYL7zdzrdbtT6yg+pVCgFVBcaphW2lY7Hsfho2NfOXAPeGNyMc8lxBNrN7AUGXVSVpVXtMo2ZbCaQOjEmaNgIa25BzXcCCCNRZfPiO02CKYxiKV7GmMOkblDRzoBByk3OhQbxI5fJI5aTU7So87Gsgec8s0RLnAWMIabi17g5vUq8mdoMdZM2EwyQue0ujJIc14abOFxu/sg28lWnrX+VvK5tA5gfBLI149OO2UG9g03O8rFVm0mnjcGvhqQTEJXDI27Gk26QLh6kG5FRWPr8chhpvhT3HmcrXZg0k2eQGnKNflBYk8vaEMEjpS1peWWdG8ODgA4gttcaG6DZlQq1S1LZWNew3Y9oc09YOoKuIIlQJUnKBQKY9ItNyHjdwuPvHsXnHlxgnwStmitZl88fVkfqAO43HgvREumo+SQ7yNyPJc0274YLwVDb63jd1ajM32FBj9gOMGLEDASclTE4AcM8QztNvoh48l6OXjTA8UfS1EVQz0oZGvA3XAPSb2Ai48V7Hp5g9rXtN2uaHNPWHC4PkUFxERAREQEREFCV5L5e4uauvqZeHOvay+tmMORveDa/ivTfLLEvg1DUzXsWQvLfpZSGjzIXlHCYucqYWnXPPE0345pGgn16oPTWB4eKeipqcaWYxrh3NzPuO0381nAvkleDK1vzYy7s6brDx6JX1IJKSgCpXQTatP2lYdNUMpWwNc5zalriQ3NkGVwzkdQutvBUgg4vjnIWqhcY4GPmY2kyZw0dNznlxYBfTvUcT5HVrpTkp3FswpnZswAj5toDmvub3Fl2qVxA07Pavirq1sfpO1sTbTgNBr12WbWisZmViMuVHkNWirb0GGFkssokDxrzrRpl336IG5XORfJOshq4HzRNZHBHK3MHtdmzuuBYbt66dFUCT0Xn93rIB3dixEnKWnBIMrrgkG7DvBsfkrVPvjNfqkzjtjto2Ey1NKGQtzvE0b7XA0add56lpu0TAKl1U+WOF8rZqUQjmwCWPBF83YuhDlJTfph4tP3Kh5QQH8/H4tP3rXC3wnKPlgcdwuV2DOhyEyinjGQauzNc0207lzatwqfm8xhnuKthLjFd+XmLF2S1jYt7ty7QMahPozRk8Be1/MrIqTEx2ZYvk5IHUsJAcBkaLOZzbtNDdnyd25ZAqSiVFQKgVMhRKCDgtf5fUHwjCpmnfEwvFuuHpAeIb61sSjFGHCWPTpNzEd4yH2BB5V+0L1Lsexb4ThVOSbviDoX333jcQ3U7+hkPivMuL0nMzyxG3xUr2eDXEA+Vl2b8G/Ebx1dOfkPjlbr88FrrDqGRv1kHaEREBERAREQc229YjzWGiMb55mM/Zbd7v4fWuHchIecxGlaRf49pN/wBXpC/kF0P8IfEA6opoQfycT5HN6i8gNPk0rRtl0d8UpdL2e48eDHaoPSJcDM/rDWA/vEe1fVmXxQflZTf5TR3Wjbp67+K+oFBcaVcCsgq6EEgphWwphBGf0fL2ha3jtO4PvY28xxO7w9Sz2KucIZCy2cNOW+7Nwv4rXZXYmd7If3ftK47jaRudPhM4Wur45zhdwOlcHXIt37x18N+7qWHqsShD3A0FyHOBdkGup19HjvX3uOJ9UX7qtl+J9UX7v3rvtNtXb6fCJz+2NTUm85wxrsRp+NA7wYPuVh+IUXGjePMfaswZ8THyIT5f1K26rxL9DEfD/wA16ve3L3phvhuH8IHtdfQ3doeHyutb0tYmra+xzU0ZFjew7PpLaAFy1fx/culESFEhSsqELi2gVCyuEKBCChUYdJB+s1zfYR7CpqzObFjtdHt3frHL5dJBwDadR81iU4Hyy2T6419YKz+wCoLcULb2ElPID25XMcPYVZ230+WuY758I82vcPtCwOzar5rFaJ9987Wf90GL+dB60REQEREBEUZHWBJ4AnyQeX9r+Ic9itSRujyRD9hgv3aucrWyBt8Vg36NlPlE5a3i1YZppZjvlke/f85xIHkQtw2JQZsTafmQyu3fRb4emg7vSnpSHrkd+6Az+VfWCviw8dE9rnu+s9zvtX13QXArjSrQU2oLrVNqg1cldy+rHuYM0bD8PdTnIz0o22tfMTr2iyDqeLxF0MjQS0uYQHDeL8fBa0/AXf66T6rv61plHtGrg9r5OZdD8K5hzRGWvN7m4dfSwCtYptAriHgSMZkrXQ9Bg1YCQAc19dN+i3W816SaxPbczyfd/rpPqu/rUDgDv9dJ9V39a07E+W2JfCKkQuaWU8jRzYizOLScvAXO6571dxXl7Wc5M1uWJopGzNGTpseWsJBJ3jU6ELXlsz44bV/gb+FdJ5O/rUv8Dn4Vz/J39S1PEOWtayloDG9hmqBMXl7AQchaG6DdvO5ZaLlbVS4U2si5syxP/GGlhILGnp5Rm6JsQePFTy2XhDIyYJVWP46fEu+9bPCbtB6wD6lolJy0nlpa+qaIhFBpTXY65PW+7td40Ft6+XAeXVTLBV862ETQU3wiLK1wY4ZM3SaXEnhuIWbXm3axXDotlQhcxwjaNPMKUERZ31HMzgNd6LhmjezpaaAjW+oXTysqtuCo4K4rZQQKsVgOR1jY2Nj1G2hV8qEg0sg5Zt4p7mll0t8Yztu7K4fwlcso6jmpI5P0cjH6HXoODt/guvbZAXUFM8gXD23y6tuYze3YuNu9/frQe1aaUPY1w1DmhwtusRcK4tO2SYx8JwunNwXRMFO+x3GEBov2luU+N1uKAiIgLA8u6/mMPqpb2ywvt13cMot23Kzy5/t1kthEo+dJAP8A3Wu/lQeaBu17vJdN2D016ueTiyANH7b7n+ALmK6zsIbb4Y/qawdm5x1HWg6xhp+Lad92g3OhNxe5HivrCsU0eVoA3AAeQsr4CCQKutVoK41BeaVydmz6sFYPyZpxVOqc9wD0nXtlvfdourtVxpQcZOzyuZZwY1zhVCUN5xpZk6VyWu0LvRV3Etm1Yah2R0RgfUGcuJsWlziSC3ebA20XYi4KJsg47yi5FV/wmqdTsDmVDmua9swjc21idLg77jxTH9n9a5zXxOje59MyGYOdYgtaA4hzvSvYarrxCiQg5VVcgqsuoA1zQ2mZZ72lt2lz8zi1rrg2FllOQ3JmppYayCZoySF/NHM05swLdQNxIsV0AhUsg5vT8lKpuCPo8jRUOcNM7cpHOtcTm3eiCsTQ8iK2GVri3nGy0b4JulGMhcxzQwC4zAWZquvEKJCDiUXISri+BSCG8sclp2tcw2a1+Zj73sRYkde5dmsrhaokILTgrZCvOCsvQW3FW37lMq25Bo21mLNhZO7m5mHv+MLP5rrh/v8A7Lv3LyMPw6saN7RnN+zK/TyXAPf3KDuX4OFcTHVw26LXxyg34vbkcLf9MLs64D+DkX/C6oADIYGZzfUOz9Cw7Rn8gu/ICIiAtX2mYI6sw2ohZbPlD2XtYuicHgXO6+W3itoVHNuLHcdCg8UBy6tsYrmthrQT0ui4N3m2Rw0C03ltybbSV08DX5mseMum5r2h7WnuDrX7Fhoqd7Tdjy0nS7SWmx3i4O5B6mjnHAq5zy8xtrKoC3wmewsABNLYfvKramq/1M//AHZf6kHp5sqvNevMcWJ1jDpUzcPzsvDTcXL7oeWmJM3VDj32PHtCD0k1ylnXndu0PEx+cv3hnX9FXBtIxP57N/FjPHgg9CZ1TOuAN2lYl86M97G37+9XG7T8Q4tiP7PqGqDvReqZlwcbT8Q+bF9X+6r/AJn1/VF9X+/cg7tmTMuEO2l4gQPyYtvIaNfMlWHbRcSP5xg7AxnlqCg79mVCV59/zCxP9K36jPL0VE7QcS/TD6kf9KD0HdQJXA2bR8RBF3tNr3GRmum82AU27Tq8foz3s+5wQd2c5WXuXDHbUa/gIuP5s+Hy18ku0bEXfLA7o2jvOt0HeXFW3Fee5+W2IuGs7hv9ENH2L45OU1cb3qZu3pW9g0Qdz5T5fgtWHAZfg5JuesP+4ea83gr76jEaiTMHzSuDrZg6R5DrbrtvYr6OS1AyaupYpBmjlqYI3tuRdr5GtcLjUXB4IPQWxDk42lw9kxHxtXaVxO8MI+KaOzL0v2l0NWaSmbExkcbQ1kbWsY0bmtaAGtHYAAryAiIgIiIPMu1Y/wDF6r6Uf/wxrVwtv2wxWxaf9ZsLvOJo+xaeEEwVMFWwVJpQXLoCoXUu5BIFUKNP2KQHh3goIFUVwga6hRy9qCF0urmT31US331sgjdUup8372KjlQRuhKkWdvtVMiCBcoOerhi7lbLEFAdD2qvHuCpl8gqe0oKHcO3VQcf4gp317grY4d90FWM396ynItv/ABOh/wCcp/VK0rGw7ie1ZfkEL4rRf8zGfI3+xB6yREQEREBERBwPbvQZK9kv6aBo8YnEH1OHkucLvO3TBzLRsnb6VPJ0voSdF37wYVwchACqogqTR1IJD1qfq7tygPe6uN8Bbqcgle/V5EJ7+kpDhru/WCA+/uEFb+9yfsVLe/SUwe0/vKD939j9qClu/wAiqHdu9X91U++gUb93qQVKEHq9qj78EQFS6nc+91HN/vdBT337lAhXD77lEoLJCgT4ngrjlad72QQcOHE71QneerQKpHh19aoG3sOA3oJRizR5rYtldOZMXpAPkvc89zI3H2281rszl0H8H+ic/EZJR6MVO657ZHNDR+67yKD0QiIgIiICIiD5sSoWTxSQyDMyVjmPHWHCx9q8t8qsBfQ1L4JPkm7D8+Mk5H+IHmCvVqwHK/knBiMQZMCHNuY5G+mwnfbrB4goPLZCALeMe2W19NqyMVLL6Og9K3WYjqO4Zlq0+E1EZyvp6lrup0EoP8KD5G3Uhfr9S+2DC6h3o0tU48MtPKf5V90XJXEHejQVX7UZZ/FZBhtetVues+a2ui2dYrJf8VbHoCOdljF7/RJN++y+wbKMVPCmb/1Sf5UGjZSqCNdCi2NYifSnpWa9cjjbrHRX3R7D6g+lXsH0YHO9rwg5fzScyusM2Fm3Sr3E34QAC3cXnXtv4JJsK32r39l4QfOzxdBygwlRMa6o7YVJwxDzpj/+qgdhs43V7fGBw/8AsQcuylUN+1dBqNjOIt9Cemk13EyMPebtsvhn2V4sxpPNQPt8lsozHuzAD1oNKzFM6z0/IrE2aOoJ9PmBsnlkJusRVYbPGbSU1TGf14JW+1qCxnUfEq1zrd1xfqvqmZBMgKD3qBJVBG5xAAJJ0AAuT3BBalevQmwXATBQuqHiz6p+YdfNMu2PwJLnDsctF5BbJpqp7ZaxjoaYG5Y67ZZRb0QN7Gm+866ada9CRRhoDWgBrQAANAANAAEE0REBERAREQEREBERAREQEREBERAREQEREBERAVCFVEHxVmEU8wtLBDIN9pI2PHk4LFVHITDXixoaUfRhjYfNgBWxIg1ZuznDB/6KHxBI8iVl8OwClpzeCmghJ0JiijYT3loBKyS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194749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</a:rPr>
              <a:t>Hacer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uso</a:t>
            </a:r>
            <a:r>
              <a:rPr lang="en-US" sz="2400" b="1" dirty="0" smtClean="0">
                <a:solidFill>
                  <a:srgbClr val="002060"/>
                </a:solidFill>
              </a:rPr>
              <a:t> de: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3827" y="2714546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Uruguay XXI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07631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Cámara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Comercio</a:t>
            </a:r>
            <a:r>
              <a:rPr lang="en-US" dirty="0" smtClean="0">
                <a:solidFill>
                  <a:srgbClr val="002060"/>
                </a:solidFill>
              </a:rPr>
              <a:t> Uruguay - EEUU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6778" y="348541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CUTI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490130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ExportaFácil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86504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Empretec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3530" y="4234381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PIEP –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Proyecto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Internacionalización</a:t>
            </a:r>
            <a:r>
              <a:rPr lang="en-US" dirty="0" smtClean="0">
                <a:solidFill>
                  <a:srgbClr val="002060"/>
                </a:solidFill>
              </a:rPr>
              <a:t> de la </a:t>
            </a:r>
            <a:r>
              <a:rPr lang="en-US" dirty="0" err="1" smtClean="0">
                <a:solidFill>
                  <a:srgbClr val="002060"/>
                </a:solidFill>
              </a:rPr>
              <a:t>Especialización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Productiva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3827" y="5301826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Unión de </a:t>
            </a:r>
            <a:r>
              <a:rPr lang="en-US" dirty="0" err="1" smtClean="0">
                <a:solidFill>
                  <a:srgbClr val="002060"/>
                </a:solidFill>
              </a:rPr>
              <a:t>Exportadores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3530" y="5690542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Embajada</a:t>
            </a:r>
            <a:r>
              <a:rPr lang="en-US" dirty="0" smtClean="0">
                <a:solidFill>
                  <a:srgbClr val="002060"/>
                </a:solidFill>
              </a:rPr>
              <a:t> de Uruguay en Washington y </a:t>
            </a:r>
            <a:r>
              <a:rPr lang="en-US" dirty="0" err="1" smtClean="0">
                <a:solidFill>
                  <a:srgbClr val="002060"/>
                </a:solidFill>
              </a:rPr>
              <a:t>sus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Consulados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22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609600"/>
            <a:ext cx="525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negociar </a:t>
            </a:r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</a:p>
          <a:p>
            <a:pPr algn="ctr"/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Estados 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Unidos. </a:t>
            </a:r>
            <a:endParaRPr lang="es-UY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UY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Nichos </a:t>
            </a:r>
            <a:r>
              <a:rPr lang="es-UY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Oportunidad.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10" descr="https://encrypted-tbn3.gstatic.com/images?q=tbn:ANd9GcTSVgDhxuCavMBLrxCrpBPzWq802IxnlXnNUU6C_mxw4ENCj0N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273745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83905"/>
            <a:ext cx="6017490" cy="1054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3" descr="data:image/jpeg;base64,/9j/4AAQSkZJRgABAQAAAQABAAD/2wCEAAkGBxQSEhUUExQUFBQUFBUVFBcUFRUVFBYXFBQXFhQUFxQYHiggGBwlHBQXITEhJSkrLi8uFx8zODMsNygtLisBCgoKDg0OGhAQGjQkHyUrLCstNzQ3MDcrLDQuLCs3KyssNzctNCwtMywsKys3LCsrLDYuNCwrKywrLDcsKysrK//AABEIAOEA4QMBIgACEQEDEQH/xAAcAAEAAQUBAQAAAAAAAAAAAAAAAgEDBQYHCAT/xABNEAABAwIDAwgECAwEBQUAAAABAAIDBBEFEiEHMUEGEyJRYXGBkTKhsfAUI0JScpLB0QgkM0NTYoKissLS4RUXVPEldIOT4kSjs8PT/8QAGAEBAQEBAQAAAAAAAAAAAAAAAAECAwT/xAAjEQEAAgEEAgEFAAAAAAAAAAAAAQIRAwQSMRPwUSEiQYHR/9oADAMBAAIRAxEAPwDuKIiAiIgIiICIiAiIgIiICIiAiIgIiICIiAiIgIiICIiAiIgIiICIiAiIgIiICIsTyh5SU1CzPUytjHAb3HuaNSgyyLjuL7domkinpnyDg6VwjB0+aAStNxLbFiMxysdFDex+Lj6XWRdxPDsQelFQuHWF5eZJjVcCfx6QfSkiZqe9rT61kqXZ1i0g6TxFfhJVPJ8mFyD0c6QDUkAd6wnKPlXT0bM0jszj6LGEF7u219B2rk0GyipIAlrzbXot51w8MzrepXf8peb6TKuRz7ADPGMvHjmvb70Gcdtnja+zqSTJ1iRpf9W1vWt/wflHTVMDaiOVvNuvq4hpaQbOa4HcQVxcbMKuRwMkkMcfW0ue42/VsAPNZqDZVQAWkdUv6/jAAT15QAg6c3lPRk5RVU5J4c9HfyusjDUMf6Lmu+iQfYuOVOyOhcQY5543D52R7fLL9qwtTskrIbuo6pr7/rvhcON7suCdONkHoJF5wfyjx7C2jnnSuYNLzgTx9QHOXv4krbeTG3KJ5aytiMZ0Blhu6O/WWHpNHcSg7Ei+HCMYgqmCSnlZKw8WOBt3jePFfcgIiICIiAiIgIiICIiAiIgIi0HaftCZh0fNRWfVSDoN4Rg6Z3/YOKD4tp+09tDenpsslSW6nQshvaxcOLrG4HmuFxQ1WI1BsJKmofv+UbXvqToxoJ7ANVlORXI6oxadxzFsea887rnV2pDfnPPVw49voHk1gEFHGIqVga0aSSEfGSOG8l/HXwG4IOccnNjLRZ1dLm0HxMNxrxzS7z4Ad66Pg/JumpQBTwRxW4ht5D2mQ3cT2krNtYAq2QfPzfuVQxr6MqZUHyliszs0WQMa+eqZoUHzOHRb3L5zGshIzQdw9i+dwQfNzSpza+ghUsgi2Y2sbOHUfvWocpdm9FWZnxj4NO7QObo0nheO+V2vVY9q28hRc1B53xbBq/BZg8OdGc3QniJyOtqGkfyu6uK6lyH2zxylsNeGxPtpO38i46emPzZ7d3ctxxCjiqYnQVDGvY4Wu7XjpfqN9xXANoHIuTDpS4dKCQkRO4gnXI7Tfa9jxsg9UQyte0OaQ5rgC0gggg7iCN4U15p2W7RH4fI2Gd7nUbzYgkuMBO57OpvW3x37/ScUocA5pDmuAIINwQdxBG9BNERAREQEREBERAREQaxtB5Vtw2kdKdZHdCFvzpCNL9g3nuXnXk5gs+L11i5znSOMk8p+SwnV3fwA+5Z/bRjxqsRMTXEx09o2gXsZCAXm3eQ3wK6js45Nf4dRNu38Znyuk4kEjRnc0b7dqDYMLwyKniZS07ckUYsbbySbm53lx1JPaso1tlbgiDRYeJ4knUkq6ECyqAqhSCCOVVDVOylZBDKrFQ3RfQ4r5pXILMh6IHUAvlcr0hVhyCioVRUugqVRVuqIIPaDvVjEKGOqhfTzjMHtIF99rcD1jeD2L6CVbf1jQjVB5r5V8n30NS6GTUAXjd89moae/TVdK2GcushFBUP6Lj+KucdziR8R3G5Le246lnNq3J8VtHzrG/HQXc3rNvyjPEC/eAvP7HkEOBIIsQQbEEagg8DdB7YRahsv5VjEaFj3H46K0U4452tHT7nDXzHBbegIiICIiAiIgLCctMdbQ0c1Qd7G2YOt7uiweZCza4p+EJj/AORomnd8fL2WJbGP4j5INQ2T4GazEGuk6YhJnkvxffS/Xdxv4Fegwc0hPBnRHfvcfYPNc72G4aIaGSqcLGZzrHqZEXNA7s2c+K6HQsIYL7zdzrdbtT6yg+pVCgFVBcaphW2lY7Hsfho2NfOXAPeGNyMc8lxBNrN7AUGXVSVpVXtMo2ZbCaQOjEmaNgIa25BzXcCCCNRZfPiO02CKYxiKV7GmMOkblDRzoBByk3OhQbxI5fJI5aTU7So87Gsgec8s0RLnAWMIabi17g5vUq8mdoMdZM2EwyQue0ujJIc14abOFxu/sg28lWnrX+VvK5tA5gfBLI149OO2UG9g03O8rFVm0mnjcGvhqQTEJXDI27Gk26QLh6kG5FRWPr8chhpvhT3HmcrXZg0k2eQGnKNflBYk8vaEMEjpS1peWWdG8ODgA4gttcaG6DZlQq1S1LZWNew3Y9oc09YOoKuIIlQJUnKBQKY9ItNyHjdwuPvHsXnHlxgnwStmitZl88fVkfqAO43HgvREumo+SQ7yNyPJc0274YLwVDb63jd1ajM32FBj9gOMGLEDASclTE4AcM8QztNvoh48l6OXjTA8UfS1EVQz0oZGvA3XAPSb2Ai48V7Hp5g9rXtN2uaHNPWHC4PkUFxERAREQEREFCV5L5e4uauvqZeHOvay+tmMORveDa/ivTfLLEvg1DUzXsWQvLfpZSGjzIXlHCYucqYWnXPPE0345pGgn16oPTWB4eKeipqcaWYxrh3NzPuO0381nAvkleDK1vzYy7s6brDx6JX1IJKSgCpXQTatP2lYdNUMpWwNc5zalriQ3NkGVwzkdQutvBUgg4vjnIWqhcY4GPmY2kyZw0dNznlxYBfTvUcT5HVrpTkp3FswpnZswAj5toDmvub3Fl2qVxA07Pavirq1sfpO1sTbTgNBr12WbWisZmViMuVHkNWirb0GGFkssokDxrzrRpl336IG5XORfJOshq4HzRNZHBHK3MHtdmzuuBYbt66dFUCT0Xn93rIB3dixEnKWnBIMrrgkG7DvBsfkrVPvjNfqkzjtjto2Ey1NKGQtzvE0b7XA0add56lpu0TAKl1U+WOF8rZqUQjmwCWPBF83YuhDlJTfph4tP3Kh5QQH8/H4tP3rXC3wnKPlgcdwuV2DOhyEyinjGQauzNc0207lzatwqfm8xhnuKthLjFd+XmLF2S1jYt7ty7QMahPozRk8Be1/MrIqTEx2ZYvk5IHUsJAcBkaLOZzbtNDdnyd25ZAqSiVFQKgVMhRKCDgtf5fUHwjCpmnfEwvFuuHpAeIb61sSjFGHCWPTpNzEd4yH2BB5V+0L1Lsexb4ThVOSbviDoX333jcQ3U7+hkPivMuL0nMzyxG3xUr2eDXEA+Vl2b8G/Ebx1dOfkPjlbr88FrrDqGRv1kHaEREBERAREQc229YjzWGiMb55mM/Zbd7v4fWuHchIecxGlaRf49pN/wBXpC/kF0P8IfEA6opoQfycT5HN6i8gNPk0rRtl0d8UpdL2e48eDHaoPSJcDM/rDWA/vEe1fVmXxQflZTf5TR3Wjbp67+K+oFBcaVcCsgq6EEgphWwphBGf0fL2ha3jtO4PvY28xxO7w9Sz2KucIZCy2cNOW+7Nwv4rXZXYmd7If3ftK47jaRudPhM4Wur45zhdwOlcHXIt37x18N+7qWHqsShD3A0FyHOBdkGup19HjvX3uOJ9UX7qtl+J9UX7v3rvtNtXb6fCJz+2NTUm85wxrsRp+NA7wYPuVh+IUXGjePMfaswZ8THyIT5f1K26rxL9DEfD/wA16ve3L3phvhuH8IHtdfQ3doeHyutb0tYmra+xzU0ZFjew7PpLaAFy1fx/culESFEhSsqELi2gVCyuEKBCChUYdJB+s1zfYR7CpqzObFjtdHt3frHL5dJBwDadR81iU4Hyy2T6419YKz+wCoLcULb2ElPID25XMcPYVZ230+WuY758I82vcPtCwOzar5rFaJ9987Wf90GL+dB60REQEREBEUZHWBJ4AnyQeX9r+Ic9itSRujyRD9hgv3aucrWyBt8Vg36NlPlE5a3i1YZppZjvlke/f85xIHkQtw2JQZsTafmQyu3fRb4emg7vSnpSHrkd+6Az+VfWCviw8dE9rnu+s9zvtX13QXArjSrQU2oLrVNqg1cldy+rHuYM0bD8PdTnIz0o22tfMTr2iyDqeLxF0MjQS0uYQHDeL8fBa0/AXf66T6rv61plHtGrg9r5OZdD8K5hzRGWvN7m4dfSwCtYptAriHgSMZkrXQ9Bg1YCQAc19dN+i3W816SaxPbczyfd/rpPqu/rUDgDv9dJ9V39a07E+W2JfCKkQuaWU8jRzYizOLScvAXO6571dxXl7Wc5M1uWJopGzNGTpseWsJBJ3jU6ELXlsz44bV/gb+FdJ5O/rUv8Dn4Vz/J39S1PEOWtayloDG9hmqBMXl7AQchaG6DdvO5ZaLlbVS4U2si5syxP/GGlhILGnp5Rm6JsQePFTy2XhDIyYJVWP46fEu+9bPCbtB6wD6lolJy0nlpa+qaIhFBpTXY65PW+7td40Ft6+XAeXVTLBV862ETQU3wiLK1wY4ZM3SaXEnhuIWbXm3axXDotlQhcxwjaNPMKUERZ31HMzgNd6LhmjezpaaAjW+oXTysqtuCo4K4rZQQKsVgOR1jY2Nj1G2hV8qEg0sg5Zt4p7mll0t8Yztu7K4fwlcso6jmpI5P0cjH6HXoODt/guvbZAXUFM8gXD23y6tuYze3YuNu9/frQe1aaUPY1w1DmhwtusRcK4tO2SYx8JwunNwXRMFO+x3GEBov2luU+N1uKAiIgLA8u6/mMPqpb2ywvt13cMot23Kzy5/t1kthEo+dJAP8A3Wu/lQeaBu17vJdN2D016ueTiyANH7b7n+ALmK6zsIbb4Y/qawdm5x1HWg6xhp+Lad92g3OhNxe5HivrCsU0eVoA3AAeQsr4CCQKutVoK41BeaVydmz6sFYPyZpxVOqc9wD0nXtlvfdourtVxpQcZOzyuZZwY1zhVCUN5xpZk6VyWu0LvRV3Etm1Yah2R0RgfUGcuJsWlziSC3ebA20XYi4KJsg47yi5FV/wmqdTsDmVDmua9swjc21idLg77jxTH9n9a5zXxOje59MyGYOdYgtaA4hzvSvYarrxCiQg5VVcgqsuoA1zQ2mZZ72lt2lz8zi1rrg2FllOQ3JmppYayCZoySF/NHM05swLdQNxIsV0AhUsg5vT8lKpuCPo8jRUOcNM7cpHOtcTm3eiCsTQ8iK2GVri3nGy0b4JulGMhcxzQwC4zAWZquvEKJCDiUXISri+BSCG8sclp2tcw2a1+Zj73sRYkde5dmsrhaokILTgrZCvOCsvQW3FW37lMq25Bo21mLNhZO7m5mHv+MLP5rrh/v8A7Lv3LyMPw6saN7RnN+zK/TyXAPf3KDuX4OFcTHVw26LXxyg34vbkcLf9MLs64D+DkX/C6oADIYGZzfUOz9Cw7Rn8gu/ICIiAtX2mYI6sw2ohZbPlD2XtYuicHgXO6+W3itoVHNuLHcdCg8UBy6tsYrmthrQT0ui4N3m2Rw0C03ltybbSV08DX5mseMum5r2h7WnuDrX7Fhoqd7Tdjy0nS7SWmx3i4O5B6mjnHAq5zy8xtrKoC3wmewsABNLYfvKramq/1M//AHZf6kHp5sqvNevMcWJ1jDpUzcPzsvDTcXL7oeWmJM3VDj32PHtCD0k1ylnXndu0PEx+cv3hnX9FXBtIxP57N/FjPHgg9CZ1TOuAN2lYl86M97G37+9XG7T8Q4tiP7PqGqDvReqZlwcbT8Q+bF9X+6r/AJn1/VF9X+/cg7tmTMuEO2l4gQPyYtvIaNfMlWHbRcSP5xg7AxnlqCg79mVCV59/zCxP9K36jPL0VE7QcS/TD6kf9KD0HdQJXA2bR8RBF3tNr3GRmum82AU27Tq8foz3s+5wQd2c5WXuXDHbUa/gIuP5s+Hy18ku0bEXfLA7o2jvOt0HeXFW3Fee5+W2IuGs7hv9ENH2L45OU1cb3qZu3pW9g0Qdz5T5fgtWHAZfg5JuesP+4ea83gr76jEaiTMHzSuDrZg6R5DrbrtvYr6OS1AyaupYpBmjlqYI3tuRdr5GtcLjUXB4IPQWxDk42lw9kxHxtXaVxO8MI+KaOzL0v2l0NWaSmbExkcbQ1kbWsY0bmtaAGtHYAAryAiIgIiIPMu1Y/wDF6r6Uf/wxrVwtv2wxWxaf9ZsLvOJo+xaeEEwVMFWwVJpQXLoCoXUu5BIFUKNP2KQHh3goIFUVwga6hRy9qCF0urmT31US331sgjdUup8372KjlQRuhKkWdvtVMiCBcoOerhi7lbLEFAdD2qvHuCpl8gqe0oKHcO3VQcf4gp317grY4d90FWM396ynItv/ABOh/wCcp/VK0rGw7ie1ZfkEL4rRf8zGfI3+xB6yREQEREBERBwPbvQZK9kv6aBo8YnEH1OHkucLvO3TBzLRsnb6VPJ0voSdF37wYVwchACqogqTR1IJD1qfq7tygPe6uN8Bbqcgle/V5EJ7+kpDhru/WCA+/uEFb+9yfsVLe/SUwe0/vKD939j9qClu/wAiqHdu9X91U++gUb93qQVKEHq9qj78EQFS6nc+91HN/vdBT337lAhXD77lEoLJCgT4ngrjlad72QQcOHE71QneerQKpHh19aoG3sOA3oJRizR5rYtldOZMXpAPkvc89zI3H2281rszl0H8H+ic/EZJR6MVO657ZHNDR+67yKD0QiIgIiICIiD5sSoWTxSQyDMyVjmPHWHCx9q8t8qsBfQ1L4JPkm7D8+Mk5H+IHmCvVqwHK/knBiMQZMCHNuY5G+mwnfbrB4goPLZCALeMe2W19NqyMVLL6Og9K3WYjqO4Zlq0+E1EZyvp6lrup0EoP8KD5G3Uhfr9S+2DC6h3o0tU48MtPKf5V90XJXEHejQVX7UZZ/FZBhtetVues+a2ui2dYrJf8VbHoCOdljF7/RJN++y+wbKMVPCmb/1Sf5UGjZSqCNdCi2NYifSnpWa9cjjbrHRX3R7D6g+lXsH0YHO9rwg5fzScyusM2Fm3Sr3E34QAC3cXnXtv4JJsK32r39l4QfOzxdBygwlRMa6o7YVJwxDzpj/+qgdhs43V7fGBw/8AsQcuylUN+1dBqNjOIt9Cemk13EyMPebtsvhn2V4sxpPNQPt8lsozHuzAD1oNKzFM6z0/IrE2aOoJ9PmBsnlkJusRVYbPGbSU1TGf14JW+1qCxnUfEq1zrd1xfqvqmZBMgKD3qBJVBG5xAAJJ0AAuT3BBalevQmwXATBQuqHiz6p+YdfNMu2PwJLnDsctF5BbJpqp7ZaxjoaYG5Y67ZZRb0QN7Gm+866ada9CRRhoDWgBrQAANAANAAEE0REBERAREQEREBERAREQEREBERAREQEREBERAVCFVEHxVmEU8wtLBDIN9pI2PHk4LFVHITDXixoaUfRhjYfNgBWxIg1ZuznDB/6KHxBI8iVl8OwClpzeCmghJ0JiijYT3loBKyS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2" descr="http://www.shipwire.com/help/wp-content/uploads/2010/05/U.S.-Commercial-Services-Logo-300x24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10000"/>
            <a:ext cx="2147906" cy="17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40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216055"/>
            <a:ext cx="1286367" cy="12802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612667"/>
            <a:ext cx="2737341" cy="13717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381000"/>
            <a:ext cx="5261304" cy="18350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7432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Ah </a:t>
            </a:r>
            <a:r>
              <a:rPr lang="en-US" sz="2400" b="1" dirty="0" err="1" smtClean="0">
                <a:solidFill>
                  <a:srgbClr val="002060"/>
                </a:solidFill>
              </a:rPr>
              <a:t>Gorter</a:t>
            </a:r>
            <a:r>
              <a:rPr lang="en-US" sz="2400" b="1" dirty="0" smtClean="0">
                <a:solidFill>
                  <a:srgbClr val="002060"/>
                </a:solidFill>
              </a:rPr>
              <a:t>, y los </a:t>
            </a:r>
            <a:r>
              <a:rPr lang="en-US" sz="2400" b="1" dirty="0" err="1" smtClean="0">
                <a:solidFill>
                  <a:srgbClr val="002060"/>
                </a:solidFill>
              </a:rPr>
              <a:t>Nichos</a:t>
            </a:r>
            <a:r>
              <a:rPr lang="en-US" sz="2400" b="1" dirty="0" smtClean="0">
                <a:solidFill>
                  <a:srgbClr val="002060"/>
                </a:solidFill>
              </a:rPr>
              <a:t> de </a:t>
            </a:r>
            <a:r>
              <a:rPr lang="en-US" sz="2400" b="1" dirty="0" err="1" smtClean="0">
                <a:solidFill>
                  <a:srgbClr val="002060"/>
                </a:solidFill>
              </a:rPr>
              <a:t>Oportunidad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29478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Servicios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8652" y="3744353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Desarrollo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aplicaciones</a:t>
            </a:r>
            <a:r>
              <a:rPr lang="en-US" dirty="0" smtClean="0">
                <a:solidFill>
                  <a:srgbClr val="002060"/>
                </a:solidFill>
              </a:rPr>
              <a:t> y software.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3994" y="4254414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Fomentar</a:t>
            </a:r>
            <a:r>
              <a:rPr lang="en-US" dirty="0" smtClean="0">
                <a:solidFill>
                  <a:srgbClr val="002060"/>
                </a:solidFill>
              </a:rPr>
              <a:t> al Uruguay </a:t>
            </a:r>
            <a:r>
              <a:rPr lang="en-US" dirty="0" err="1" smtClean="0">
                <a:solidFill>
                  <a:srgbClr val="002060"/>
                </a:solidFill>
              </a:rPr>
              <a:t>como</a:t>
            </a:r>
            <a:r>
              <a:rPr lang="en-US" dirty="0" smtClean="0">
                <a:solidFill>
                  <a:srgbClr val="002060"/>
                </a:solidFill>
              </a:rPr>
              <a:t> hub de </a:t>
            </a:r>
            <a:r>
              <a:rPr lang="en-US" dirty="0" err="1" smtClean="0">
                <a:solidFill>
                  <a:srgbClr val="002060"/>
                </a:solidFill>
              </a:rPr>
              <a:t>distribución</a:t>
            </a:r>
            <a:r>
              <a:rPr lang="en-US" dirty="0" smtClean="0">
                <a:solidFill>
                  <a:srgbClr val="002060"/>
                </a:solidFill>
              </a:rPr>
              <a:t> regional a </a:t>
            </a:r>
            <a:r>
              <a:rPr lang="en-US" dirty="0" err="1" smtClean="0">
                <a:solidFill>
                  <a:srgbClr val="002060"/>
                </a:solidFill>
              </a:rPr>
              <a:t>empresas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estadounidenses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5054356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Servicios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traducción</a:t>
            </a:r>
            <a:r>
              <a:rPr lang="en-US" dirty="0" smtClean="0">
                <a:solidFill>
                  <a:srgbClr val="002060"/>
                </a:solidFill>
              </a:rPr>
              <a:t> al </a:t>
            </a:r>
            <a:r>
              <a:rPr lang="en-US" dirty="0" err="1" smtClean="0">
                <a:solidFill>
                  <a:srgbClr val="002060"/>
                </a:solidFill>
              </a:rPr>
              <a:t>español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sus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folletos</a:t>
            </a:r>
            <a:r>
              <a:rPr lang="en-US" dirty="0" smtClean="0">
                <a:solidFill>
                  <a:srgbClr val="002060"/>
                </a:solidFill>
              </a:rPr>
              <a:t> o </a:t>
            </a:r>
            <a:r>
              <a:rPr lang="en-US" dirty="0" err="1" smtClean="0">
                <a:solidFill>
                  <a:srgbClr val="002060"/>
                </a:solidFill>
              </a:rPr>
              <a:t>página</a:t>
            </a:r>
            <a:r>
              <a:rPr lang="en-US" dirty="0" smtClean="0">
                <a:solidFill>
                  <a:srgbClr val="002060"/>
                </a:solidFill>
              </a:rPr>
              <a:t> web?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4957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659" y="533400"/>
            <a:ext cx="2737341" cy="13717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381000"/>
            <a:ext cx="5261304" cy="18350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6600" y="2971800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Gracias!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3886200"/>
            <a:ext cx="434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Robert H. Gorter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Especialista</a:t>
            </a:r>
            <a:r>
              <a:rPr lang="en-US" dirty="0" smtClean="0">
                <a:solidFill>
                  <a:srgbClr val="002060"/>
                </a:solidFill>
              </a:rPr>
              <a:t> Comercial Senior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Embajada</a:t>
            </a:r>
            <a:r>
              <a:rPr lang="en-US" dirty="0" smtClean="0">
                <a:solidFill>
                  <a:srgbClr val="002060"/>
                </a:solidFill>
              </a:rPr>
              <a:t> de los EEUU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hlinkClick r:id="rId4"/>
              </a:rPr>
              <a:t>gorterrh@state.gov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Tel: (2) 1770-2366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545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US Embassy Institucional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US Embassy Institucional POWERPOINT</Template>
  <TotalTime>443</TotalTime>
  <Words>359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Template US Embassy Institucional POWERPOINT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 S Department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"%username%"</dc:creator>
  <cp:lastModifiedBy>"%username%"</cp:lastModifiedBy>
  <cp:revision>37</cp:revision>
  <dcterms:created xsi:type="dcterms:W3CDTF">2013-11-20T17:02:56Z</dcterms:created>
  <dcterms:modified xsi:type="dcterms:W3CDTF">2013-11-22T12:50:48Z</dcterms:modified>
</cp:coreProperties>
</file>