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67" r:id="rId3"/>
    <p:sldId id="264" r:id="rId4"/>
    <p:sldId id="333" r:id="rId5"/>
    <p:sldId id="334" r:id="rId6"/>
    <p:sldId id="336" r:id="rId7"/>
    <p:sldId id="261" r:id="rId8"/>
    <p:sldId id="337" r:id="rId9"/>
    <p:sldId id="258" r:id="rId10"/>
    <p:sldId id="338" r:id="rId11"/>
    <p:sldId id="316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9FF"/>
    <a:srgbClr val="3D6CB4"/>
    <a:srgbClr val="4C5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53"/>
    <p:restoredTop sz="96405"/>
  </p:normalViewPr>
  <p:slideViewPr>
    <p:cSldViewPr snapToGrid="0" snapToObjects="1">
      <p:cViewPr varScale="1">
        <p:scale>
          <a:sx n="30" d="100"/>
          <a:sy n="30" d="100"/>
        </p:scale>
        <p:origin x="1212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386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8" name="Shape 2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Outfit" pitchFamily="2" charset="0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672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764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3131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237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9819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" name="Imac.png" descr="Imac.png">
            <a:extLst>
              <a:ext uri="{FF2B5EF4-FFF2-40B4-BE49-F238E27FC236}">
                <a16:creationId xmlns:a16="http://schemas.microsoft.com/office/drawing/2014/main" id="{1C51618B-F03B-49D2-BB27-52E24B768F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5373" y="5996477"/>
            <a:ext cx="7657215" cy="5684547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B38971B-A121-6CD0-B91D-483262001D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22576" y="6272784"/>
            <a:ext cx="7077456" cy="4023360"/>
          </a:xfrm>
          <a:prstGeom prst="roundRect">
            <a:avLst>
              <a:gd name="adj" fmla="val 2220"/>
            </a:avLst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66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3" name="Imac.png" descr="Imac.png">
            <a:extLst>
              <a:ext uri="{FF2B5EF4-FFF2-40B4-BE49-F238E27FC236}">
                <a16:creationId xmlns:a16="http://schemas.microsoft.com/office/drawing/2014/main" id="{E196DEA1-DCAE-48EC-AC02-C54745CA54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49201" y="4056491"/>
            <a:ext cx="9698086" cy="71996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2AEE385B-4F29-A822-3797-FB1DBD67F4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954000" y="4376057"/>
            <a:ext cx="8991600" cy="5225143"/>
          </a:xfrm>
          <a:prstGeom prst="roundRect">
            <a:avLst>
              <a:gd name="adj" fmla="val 2220"/>
            </a:avLst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531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D945898-2B5B-6F8D-D639-4542ABCAE4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5373" y="0"/>
            <a:ext cx="10156626" cy="11684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459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429581C-2C48-EFBF-B8C5-5AAB561DD9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5373" y="2032000"/>
            <a:ext cx="10156626" cy="8510886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69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60F3251-DC6F-BA9A-D8A2-6D6F4672CB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88623" y="2032000"/>
            <a:ext cx="5080000" cy="482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510DD17-E743-31F2-EC56-2C8CF338C85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275377" y="2032000"/>
            <a:ext cx="5080000" cy="482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8CA470E-5F3E-FE80-8FC2-DE971461D7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88623" y="6855023"/>
            <a:ext cx="5080000" cy="482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5BC5716E-8F2A-EA4B-8030-70F4C7F618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75377" y="6855023"/>
            <a:ext cx="5080000" cy="482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7168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0095DA42-3590-0B37-8626-D8DE9A4FF4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5373" y="4445000"/>
            <a:ext cx="5080001" cy="482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99BF22-81B6-B559-C450-67238C113C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5374" y="4445000"/>
            <a:ext cx="5080001" cy="482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57E4CCD9-7975-015B-B88F-E821C221CE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98749" y="4445000"/>
            <a:ext cx="5080001" cy="482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85F4F9A-4DDB-9886-BE9F-422E890ED9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67285" y="4445000"/>
            <a:ext cx="5080001" cy="482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18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 nodePh="1">
                                  <p:stCondLst>
                                    <p:cond delay="9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EBC1F59-98BD-B3EA-A959-2867EFEEAD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589469" y="0"/>
            <a:ext cx="11794233" cy="6858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B5F823-328F-F5A0-ED7E-8F2AAFB812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589469" y="6858000"/>
            <a:ext cx="11794233" cy="6858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05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D0768B5F-02EE-017F-9F56-D47F5BF4D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1998" y="2033881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E9ED9C-0C13-FE4C-B2D6-8F3D03D202C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81873" y="2033881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F770745-E836-0BAE-875A-300F56BA60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08623" y="6855023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BDDAB3-73B9-5D71-FCA3-10DE0EA8506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75375" y="6855023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733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C34EB50-6390-639F-3544-2D9E6AD0C6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1998" y="2033881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3DF37A4-D7ED-F120-EC2F-29FAAABBAD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08623" y="2033881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AB0D2A2B-5921-1F0B-5396-F9515C8F8D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181873" y="2033881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B78B40E2-0153-1246-1CB8-D74C6C37A7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275375" y="2033881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AECABFF-3074-6FBB-A179-D8EC07632CB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1998" y="6855023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E26FD639-0721-6796-D584-1948C31EFB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08623" y="6855023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8CC919E4-9950-362E-E4C6-2B8B732CD57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81873" y="6855023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0265BAAB-182B-7F8B-D289-4D16D4C2CB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7275375" y="6855023"/>
            <a:ext cx="5080002" cy="4821142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825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 nodePh="1">
                                  <p:stCondLst>
                                    <p:cond delay="11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 nodePh="1">
                                  <p:stCondLst>
                                    <p:cond delay="11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  <p:bldP spid="13" grpId="0"/>
      <p:bldP spid="15" grpId="0"/>
      <p:bldP spid="1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6A5ED17-DF26-F24D-9C7E-5BDC8BF062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033881"/>
            <a:ext cx="11430000" cy="11682116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363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061D030C-EF41-4C24-8A8C-12DF62F7FCDF}"/>
              </a:ext>
            </a:extLst>
          </p:cNvPr>
          <p:cNvSpPr/>
          <p:nvPr userDrawn="1"/>
        </p:nvSpPr>
        <p:spPr>
          <a:xfrm>
            <a:off x="9842864" y="2027039"/>
            <a:ext cx="4698273" cy="9652001"/>
          </a:xfrm>
          <a:prstGeom prst="roundRect">
            <a:avLst>
              <a:gd name="adj" fmla="val 11438"/>
            </a:avLst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i="0" dirty="0">
              <a:latin typeface="Outfit Light" pitchFamily="2" charset="0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2942A5D-234A-8DB8-0FB5-F3ECBFAD983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36629" y="2242457"/>
            <a:ext cx="4310742" cy="9231086"/>
          </a:xfrm>
          <a:prstGeom prst="roundRect">
            <a:avLst>
              <a:gd name="adj" fmla="val 10823"/>
            </a:avLst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02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AF9E393-0CDD-3C6C-8AF6-0AA3DF83A1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"/>
            <a:ext cx="12192000" cy="1371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13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3E54DD6-6CC2-6145-D173-631F25FA68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74870" y="0"/>
            <a:ext cx="9757816" cy="6858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1ACABB-B7B0-04FA-2BFF-4423F37FA5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074870" y="6858000"/>
            <a:ext cx="9757816" cy="6858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34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5390948-0A46-6E9F-F4E8-AF37B2B6E2E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57997"/>
            <a:ext cx="12192000" cy="6858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21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289EEE22-F4E7-5E30-677B-FAD7FF6062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0" y="-3"/>
            <a:ext cx="12192000" cy="1371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9547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3472B9D4-2C67-5A34-24E5-133A9502E8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"/>
            <a:ext cx="24384000" cy="6858003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989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F0620D9-6380-E5C5-C27B-BDF1BDB411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"/>
            <a:ext cx="24384000" cy="8777784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22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F53E767-6A89-4F4B-8582-63A3A6110DE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6857997"/>
            <a:ext cx="24384000" cy="6858003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30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EAACF66-5F32-336C-A580-2FC0842FD5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35372" y="2557780"/>
            <a:ext cx="20311913" cy="9652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33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F0CAFE2-8721-F411-90D1-1EFE319BC4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12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" name="ipad.png" descr="ipad.png">
            <a:extLst>
              <a:ext uri="{FF2B5EF4-FFF2-40B4-BE49-F238E27FC236}">
                <a16:creationId xmlns:a16="http://schemas.microsoft.com/office/drawing/2014/main" id="{D21447C4-BDA2-419B-9026-EDE8AA66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94456" y="4163713"/>
            <a:ext cx="13795237" cy="953558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EACED03-A69A-F4CD-956F-FDB72197E6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86000" y="2761489"/>
            <a:ext cx="8969830" cy="12173712"/>
          </a:xfrm>
          <a:prstGeom prst="roundRect">
            <a:avLst>
              <a:gd name="adj" fmla="val 4588"/>
            </a:avLst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1712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725F24EE-C0A4-4165-88C5-CCF6507C6A9F}"/>
              </a:ext>
            </a:extLst>
          </p:cNvPr>
          <p:cNvSpPr/>
          <p:nvPr userDrawn="1"/>
        </p:nvSpPr>
        <p:spPr>
          <a:xfrm>
            <a:off x="7798527" y="2033885"/>
            <a:ext cx="4698273" cy="9652001"/>
          </a:xfrm>
          <a:prstGeom prst="roundRect">
            <a:avLst>
              <a:gd name="adj" fmla="val 11438"/>
            </a:avLst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i="0" dirty="0">
              <a:latin typeface="Outfit Light" pitchFamily="2" charset="0"/>
            </a:endParaRPr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9F7A3A25-ADCE-4320-A716-70E1C4B2FAD4}"/>
              </a:ext>
            </a:extLst>
          </p:cNvPr>
          <p:cNvSpPr/>
          <p:nvPr userDrawn="1"/>
        </p:nvSpPr>
        <p:spPr>
          <a:xfrm>
            <a:off x="9354721" y="11105409"/>
            <a:ext cx="1585762" cy="84575"/>
          </a:xfrm>
          <a:prstGeom prst="roundRect">
            <a:avLst>
              <a:gd name="adj" fmla="val 50000"/>
            </a:avLst>
          </a:prstGeom>
          <a:solidFill>
            <a:srgbClr val="EDF0F2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i="0" dirty="0">
              <a:latin typeface="Outfit Light" pitchFamily="2" charset="0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5464B935-1AC8-AE23-E468-7D418C1830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55279" y="2215121"/>
            <a:ext cx="4370833" cy="9116610"/>
          </a:xfrm>
          <a:prstGeom prst="roundRect">
            <a:avLst>
              <a:gd name="adj" fmla="val 10823"/>
            </a:avLst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116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3" grpId="0"/>
      <p:bldP spid="3" grpId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" name="macbook.png" descr="macbook.png">
            <a:extLst>
              <a:ext uri="{FF2B5EF4-FFF2-40B4-BE49-F238E27FC236}">
                <a16:creationId xmlns:a16="http://schemas.microsoft.com/office/drawing/2014/main" id="{01AD751F-FCDD-4F18-B3D3-8956822F04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5373" y="6858000"/>
            <a:ext cx="8128894" cy="483185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B04D128-2396-1E78-52EF-C97ABC0D36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89504" y="7114032"/>
            <a:ext cx="6400800" cy="4187952"/>
          </a:xfrm>
          <a:prstGeom prst="roundRect">
            <a:avLst>
              <a:gd name="adj" fmla="val 4083"/>
            </a:avLst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" name="Rounded Rectangle">
            <a:extLst>
              <a:ext uri="{FF2B5EF4-FFF2-40B4-BE49-F238E27FC236}">
                <a16:creationId xmlns:a16="http://schemas.microsoft.com/office/drawing/2014/main" id="{ECE286C8-BB30-47B2-A755-795C853FE221}"/>
              </a:ext>
            </a:extLst>
          </p:cNvPr>
          <p:cNvSpPr/>
          <p:nvPr userDrawn="1"/>
        </p:nvSpPr>
        <p:spPr>
          <a:xfrm>
            <a:off x="12192000" y="2033885"/>
            <a:ext cx="4698273" cy="9652001"/>
          </a:xfrm>
          <a:prstGeom prst="roundRect">
            <a:avLst>
              <a:gd name="adj" fmla="val 11438"/>
            </a:avLst>
          </a:prstGeom>
          <a:solidFill>
            <a:srgbClr val="E3E5E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i="0" dirty="0">
              <a:latin typeface="Outfit Light" pitchFamily="2" charset="0"/>
            </a:endParaRPr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D5B1098-567A-069A-BD36-CDCC225785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297716" y="2135930"/>
            <a:ext cx="4486673" cy="9440467"/>
          </a:xfrm>
          <a:prstGeom prst="roundRect">
            <a:avLst>
              <a:gd name="adj" fmla="val 10823"/>
            </a:avLst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948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3" grpId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" name="ipad.png" descr="ipad.png">
            <a:extLst>
              <a:ext uri="{FF2B5EF4-FFF2-40B4-BE49-F238E27FC236}">
                <a16:creationId xmlns:a16="http://schemas.microsoft.com/office/drawing/2014/main" id="{C273B7E2-C00B-4988-B9BA-2686E3DEF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7366000" y="3522159"/>
            <a:ext cx="9652000" cy="667168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5005502-8D52-AB0F-6E73-DF04425E57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052560" y="2596896"/>
            <a:ext cx="6291072" cy="8449056"/>
          </a:xfrm>
          <a:prstGeom prst="roundRect">
            <a:avLst>
              <a:gd name="adj" fmla="val 4677"/>
            </a:avLst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8344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" name="macbook.png" descr="macbook.png">
            <a:extLst>
              <a:ext uri="{FF2B5EF4-FFF2-40B4-BE49-F238E27FC236}">
                <a16:creationId xmlns:a16="http://schemas.microsoft.com/office/drawing/2014/main" id="{7AE7B90C-7496-44C7-BBA2-C1910F292F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63107" y="4677802"/>
            <a:ext cx="7335723" cy="4360396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macbook.png" descr="macbook.png">
            <a:extLst>
              <a:ext uri="{FF2B5EF4-FFF2-40B4-BE49-F238E27FC236}">
                <a16:creationId xmlns:a16="http://schemas.microsoft.com/office/drawing/2014/main" id="{5D6B38F9-9A12-403A-A937-16299ACFD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89635" y="4677802"/>
            <a:ext cx="7335723" cy="436039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E184067E-D4DB-5AE8-D340-B0BBD4A37F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82895" y="4901184"/>
            <a:ext cx="5632705" cy="3767328"/>
          </a:xfrm>
          <a:prstGeom prst="roundRect">
            <a:avLst>
              <a:gd name="adj" fmla="val 4083"/>
            </a:avLst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F3AC15E-19B7-0706-286F-50A9F0347F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844016" y="4901184"/>
            <a:ext cx="5657090" cy="3767328"/>
          </a:xfrm>
          <a:prstGeom prst="roundRect">
            <a:avLst>
              <a:gd name="adj" fmla="val 4083"/>
            </a:avLst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693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0" i="0"/>
            </a:lvl1pPr>
          </a:lstStyle>
          <a:p>
            <a:fld id="{86CB4B4D-7CA3-9044-876B-883B54F867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" name="macbook.png" descr="macbook.png">
            <a:extLst>
              <a:ext uri="{FF2B5EF4-FFF2-40B4-BE49-F238E27FC236}">
                <a16:creationId xmlns:a16="http://schemas.microsoft.com/office/drawing/2014/main" id="{A48880A2-5DD8-429E-8EAB-78780998D1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5373" y="6977360"/>
            <a:ext cx="7913223" cy="470366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76A997AD-BEFF-7161-3E62-9D8E294E98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26080" y="7223761"/>
            <a:ext cx="6089904" cy="4041648"/>
          </a:xfrm>
          <a:prstGeom prst="roundRect">
            <a:avLst>
              <a:gd name="adj" fmla="val 4083"/>
            </a:avLst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2407F1A-19E6-5578-11EF-7F93620EA3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92000" y="-3"/>
            <a:ext cx="12192000" cy="13716000"/>
          </a:xfrm>
          <a:prstGeom prst="rect">
            <a:avLst/>
          </a:prstGeom>
        </p:spPr>
        <p:txBody>
          <a:bodyPr anchor="ctr" anchorCtr="0"/>
          <a:lstStyle>
            <a:lvl1pPr>
              <a:defRPr sz="800" b="0" i="0">
                <a:latin typeface="Outfi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968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12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keting &amp; Strategy Services"/>
          <p:cNvSpPr txBox="1"/>
          <p:nvPr/>
        </p:nvSpPr>
        <p:spPr>
          <a:xfrm>
            <a:off x="2035373" y="12698313"/>
            <a:ext cx="2140009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</a:lstStyle>
          <a:p>
            <a:r>
              <a:rPr kumimoji="0" lang="es-ES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utfit" pitchFamily="2" charset="0"/>
                <a:ea typeface="Roboto"/>
                <a:sym typeface="Roboto"/>
              </a:rPr>
              <a:t>Presentación 2023</a:t>
            </a:r>
            <a:endParaRPr b="0" i="0" dirty="0">
              <a:solidFill>
                <a:schemeClr val="accent1"/>
              </a:solidFill>
              <a:latin typeface="Outfit" pitchFamily="2" charset="0"/>
            </a:endParaRPr>
          </a:p>
        </p:txBody>
      </p:sp>
      <p:sp>
        <p:nvSpPr>
          <p:cNvPr id="3" name="KODE"/>
          <p:cNvSpPr txBox="1"/>
          <p:nvPr/>
        </p:nvSpPr>
        <p:spPr>
          <a:xfrm>
            <a:off x="2035373" y="709911"/>
            <a:ext cx="696795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kumimoji="0" lang="es-ES" sz="2000" b="0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utfit" pitchFamily="2" charset="0"/>
                <a:ea typeface="Roboto"/>
                <a:cs typeface="Roboto"/>
                <a:sym typeface="Roboto"/>
              </a:rPr>
              <a:t>CÁMARA DE LA CONSTRUCCIÓN DEL URUGUAY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1570462" y="12698313"/>
            <a:ext cx="776824" cy="3077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4C5056"/>
                </a:solidFill>
                <a:latin typeface="Outfit Medium" pitchFamily="2" charset="0"/>
                <a:ea typeface="Roboto"/>
                <a:cs typeface="Outfit Medium" pitchFamily="2" charset="0"/>
                <a:sym typeface="Roboto"/>
              </a:defRPr>
            </a:lvl1pPr>
          </a:lstStyle>
          <a:p>
            <a:fld id="{86CB4B4D-7CA3-9044-876B-883B54F8677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Arrow">
            <a:extLst>
              <a:ext uri="{FF2B5EF4-FFF2-40B4-BE49-F238E27FC236}">
                <a16:creationId xmlns:a16="http://schemas.microsoft.com/office/drawing/2014/main" id="{804F2484-0D0B-C941-98E9-798590B2BCCC}"/>
              </a:ext>
            </a:extLst>
          </p:cNvPr>
          <p:cNvSpPr txBox="1"/>
          <p:nvPr userDrawn="1"/>
        </p:nvSpPr>
        <p:spPr>
          <a:xfrm>
            <a:off x="1021124" y="787090"/>
            <a:ext cx="103768" cy="160784"/>
          </a:xfrm>
          <a:custGeom>
            <a:avLst/>
            <a:gdLst/>
            <a:ahLst/>
            <a:cxnLst/>
            <a:rect l="l" t="t" r="r" b="b"/>
            <a:pathLst>
              <a:path w="103768" h="160784">
                <a:moveTo>
                  <a:pt x="23376" y="0"/>
                </a:moveTo>
                <a:cubicBezTo>
                  <a:pt x="26459" y="0"/>
                  <a:pt x="29536" y="1180"/>
                  <a:pt x="31871" y="3541"/>
                </a:cubicBezTo>
                <a:lnTo>
                  <a:pt x="100183" y="71853"/>
                </a:lnTo>
                <a:cubicBezTo>
                  <a:pt x="104955" y="76575"/>
                  <a:pt x="104955" y="84209"/>
                  <a:pt x="100233" y="88931"/>
                </a:cubicBezTo>
                <a:lnTo>
                  <a:pt x="31921" y="157243"/>
                </a:lnTo>
                <a:cubicBezTo>
                  <a:pt x="27200" y="161965"/>
                  <a:pt x="19565" y="161965"/>
                  <a:pt x="14894" y="157243"/>
                </a:cubicBezTo>
                <a:lnTo>
                  <a:pt x="3542" y="145891"/>
                </a:lnTo>
                <a:cubicBezTo>
                  <a:pt x="-1180" y="141170"/>
                  <a:pt x="-1180" y="133535"/>
                  <a:pt x="3542" y="128863"/>
                </a:cubicBezTo>
                <a:lnTo>
                  <a:pt x="51963" y="80442"/>
                </a:lnTo>
                <a:lnTo>
                  <a:pt x="3542" y="32021"/>
                </a:lnTo>
                <a:cubicBezTo>
                  <a:pt x="-1180" y="27299"/>
                  <a:pt x="-1180" y="19664"/>
                  <a:pt x="3542" y="14993"/>
                </a:cubicBezTo>
                <a:lnTo>
                  <a:pt x="14843" y="3541"/>
                </a:lnTo>
                <a:cubicBezTo>
                  <a:pt x="17204" y="1180"/>
                  <a:pt x="20293" y="0"/>
                  <a:pt x="23376" y="0"/>
                </a:cubicBezTo>
                <a:close/>
              </a:path>
            </a:pathLst>
          </a:custGeom>
          <a:solidFill>
            <a:srgbClr val="797D84"/>
          </a:solidFill>
          <a:ln>
            <a:noFill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>
              <a:defRPr sz="2000" b="0">
                <a:solidFill>
                  <a:srgbClr val="797D84"/>
                </a:solidFill>
                <a:latin typeface="Font Awesome 5 Free Solid"/>
                <a:ea typeface="Font Awesome 5 Free Solid"/>
                <a:cs typeface="Font Awesome 5 Free Solid"/>
                <a:sym typeface="Font Awesome 5 Free Solid"/>
              </a:defRPr>
            </a:lvl1pPr>
          </a:lstStyle>
          <a:p>
            <a:endParaRPr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C9590BD-5EE9-3B46-9F6C-1B4AB544CF40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366" y="485558"/>
            <a:ext cx="3212130" cy="10642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60" r:id="rId19"/>
    <p:sldLayoutId id="2147483659" r:id="rId20"/>
    <p:sldLayoutId id="2147483658" r:id="rId21"/>
    <p:sldLayoutId id="2147483657" r:id="rId22"/>
    <p:sldLayoutId id="2147483656" r:id="rId23"/>
    <p:sldLayoutId id="2147483655" r:id="rId24"/>
    <p:sldLayoutId id="2147483654" r:id="rId25"/>
    <p:sldLayoutId id="2147483653" r:id="rId26"/>
    <p:sldLayoutId id="2147483652" r:id="rId27"/>
    <p:sldLayoutId id="2147483651" r:id="rId28"/>
    <p:sldLayoutId id="2147483650" r:id="rId29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</p:bldLst>
  </p:timing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hyperlink" Target="https://www.linkedin.com/company/camaradelaconstrucciondeluruguay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www.youtube.com/@camaradelaconstrucciondelu1612" TargetMode="External"/><Relationship Id="rId5" Type="http://schemas.openxmlformats.org/officeDocument/2006/relationships/hyperlink" Target="https://twitter.com/ccu_oficial?lang=es" TargetMode="Externa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1</a:t>
            </a:fld>
            <a:endParaRPr lang="en-US" dirty="0"/>
          </a:p>
        </p:txBody>
      </p:sp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04373731-30BA-844B-920F-22FE8810890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19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1" name="Opacity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22272F">
              <a:alpha val="5857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33" name="More business is lost every year through…"/>
          <p:cNvSpPr txBox="1"/>
          <p:nvPr/>
        </p:nvSpPr>
        <p:spPr>
          <a:xfrm>
            <a:off x="7625056" y="5374217"/>
            <a:ext cx="9263609" cy="2569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  <a:defRPr sz="4000">
                <a:solidFill>
                  <a:srgbClr val="F7F9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4400" dirty="0">
                <a:latin typeface="Outfit" pitchFamily="2" charset="0"/>
              </a:rPr>
              <a:t>PROMOVIENDO EL DESARROLLO SUSTENTABLE DE LA INDUSTRIA DE LA CONSTRUCCIÓN</a:t>
            </a:r>
            <a:endParaRPr sz="4400" dirty="0">
              <a:latin typeface="Outfit" pitchFamily="2" charset="0"/>
            </a:endParaRPr>
          </a:p>
        </p:txBody>
      </p:sp>
      <p:sp>
        <p:nvSpPr>
          <p:cNvPr id="35" name="Holistically redefine competitive testing procedures through competitive initiatives. Intrinsicly brand transparent…"/>
          <p:cNvSpPr txBox="1"/>
          <p:nvPr/>
        </p:nvSpPr>
        <p:spPr>
          <a:xfrm>
            <a:off x="8288165" y="9966803"/>
            <a:ext cx="7937389" cy="15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  <a:defRPr sz="4000">
                <a:solidFill>
                  <a:srgbClr val="F7F9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3600" b="0" dirty="0" err="1">
                <a:latin typeface="Outfit ExtraLight" pitchFamily="2" charset="0"/>
              </a:rPr>
              <a:t>Mag</a:t>
            </a:r>
            <a:r>
              <a:rPr lang="es-ES" sz="3600" b="0" dirty="0">
                <a:latin typeface="Outfit ExtraLight" pitchFamily="2" charset="0"/>
              </a:rPr>
              <a:t>. </a:t>
            </a:r>
            <a:r>
              <a:rPr lang="es-ES" sz="3600" b="0" dirty="0" err="1">
                <a:latin typeface="Outfit ExtraLight" pitchFamily="2" charset="0"/>
              </a:rPr>
              <a:t>Ec</a:t>
            </a:r>
            <a:r>
              <a:rPr lang="es-ES" sz="3600" b="0" dirty="0">
                <a:latin typeface="Outfit ExtraLight" pitchFamily="2" charset="0"/>
              </a:rPr>
              <a:t>. Florencia Seré</a:t>
            </a:r>
          </a:p>
          <a:p>
            <a:pPr>
              <a:lnSpc>
                <a:spcPct val="130000"/>
              </a:lnSpc>
              <a:spcBef>
                <a:spcPts val="1000"/>
              </a:spcBef>
              <a:defRPr sz="4000">
                <a:solidFill>
                  <a:srgbClr val="F7F9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3600" b="0" dirty="0">
                <a:latin typeface="Outfit ExtraLight" pitchFamily="2" charset="0"/>
              </a:rPr>
              <a:t>11.10.2023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E30F07-BED3-B346-A645-7554EF53A703}"/>
              </a:ext>
            </a:extLst>
          </p:cNvPr>
          <p:cNvCxnSpPr/>
          <p:nvPr/>
        </p:nvCxnSpPr>
        <p:spPr>
          <a:xfrm>
            <a:off x="11624590" y="9325908"/>
            <a:ext cx="1264543" cy="0"/>
          </a:xfrm>
          <a:prstGeom prst="line">
            <a:avLst/>
          </a:prstGeom>
          <a:noFill/>
          <a:ln w="63500" cap="flat">
            <a:solidFill>
              <a:srgbClr val="F7F9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33D41A22-882D-3091-B504-CF2AC9CD2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4870" y="1012114"/>
            <a:ext cx="5214258" cy="17380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rPr/>
              <a:t>10</a:t>
            </a:fld>
            <a:endParaRPr dirty="0"/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0ABE2CB3-BF54-B24B-AD6D-6FBC9CD8E91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0" b="31150"/>
          <a:stretch>
            <a:fillRect/>
          </a:stretch>
        </p:blipFill>
        <p:spPr>
          <a:xfrm>
            <a:off x="0" y="6857999"/>
            <a:ext cx="24384000" cy="6858001"/>
          </a:xfrm>
          <a:prstGeom prst="rect">
            <a:avLst/>
          </a:prstGeom>
        </p:spPr>
      </p:pic>
      <p:sp>
        <p:nvSpPr>
          <p:cNvPr id="45" name="More business is lost every year…"/>
          <p:cNvSpPr txBox="1"/>
          <p:nvPr/>
        </p:nvSpPr>
        <p:spPr>
          <a:xfrm>
            <a:off x="2035373" y="2539166"/>
            <a:ext cx="7655942" cy="1535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dirty="0">
                <a:solidFill>
                  <a:schemeClr val="accent1"/>
                </a:solidFill>
                <a:latin typeface="Outfit" pitchFamily="2" charset="0"/>
              </a:rPr>
              <a:t>2023: Trabajo conjunto CCU-MA </a:t>
            </a:r>
          </a:p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s-ES" dirty="0">
              <a:latin typeface="Outfit" pitchFamily="2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34F034-ABB5-264D-BA14-C1EDDB3009EB}"/>
              </a:ext>
            </a:extLst>
          </p:cNvPr>
          <p:cNvCxnSpPr/>
          <p:nvPr/>
        </p:nvCxnSpPr>
        <p:spPr>
          <a:xfrm>
            <a:off x="2035372" y="2059285"/>
            <a:ext cx="1264543" cy="0"/>
          </a:xfrm>
          <a:prstGeom prst="line">
            <a:avLst/>
          </a:prstGeom>
          <a:noFill/>
          <a:ln w="635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Founder…">
            <a:extLst>
              <a:ext uri="{FF2B5EF4-FFF2-40B4-BE49-F238E27FC236}">
                <a16:creationId xmlns:a16="http://schemas.microsoft.com/office/drawing/2014/main" id="{58D2FD09-438E-91C5-03C9-367AB97CE011}"/>
              </a:ext>
            </a:extLst>
          </p:cNvPr>
          <p:cNvSpPr txBox="1"/>
          <p:nvPr/>
        </p:nvSpPr>
        <p:spPr>
          <a:xfrm>
            <a:off x="3299915" y="9762007"/>
            <a:ext cx="6195607" cy="1576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>
                <a:solidFill>
                  <a:srgbClr val="F7F9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3600" dirty="0">
                <a:latin typeface="Outfit" pitchFamily="2" charset="0"/>
              </a:rPr>
              <a:t>Generación de Guías Prácticas de gestión de ROCs </a:t>
            </a: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834AEEE7-24F8-69BB-D2B9-D7CEC95C0BDD}"/>
              </a:ext>
            </a:extLst>
          </p:cNvPr>
          <p:cNvSpPr/>
          <p:nvPr/>
        </p:nvSpPr>
        <p:spPr>
          <a:xfrm>
            <a:off x="11779370" y="9762007"/>
            <a:ext cx="825260" cy="7451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032"/>
                </a:moveTo>
                <a:lnTo>
                  <a:pt x="0" y="7568"/>
                </a:lnTo>
                <a:lnTo>
                  <a:pt x="7513" y="7568"/>
                </a:lnTo>
                <a:lnTo>
                  <a:pt x="7513" y="0"/>
                </a:lnTo>
                <a:lnTo>
                  <a:pt x="14087" y="0"/>
                </a:lnTo>
                <a:lnTo>
                  <a:pt x="14087" y="7568"/>
                </a:lnTo>
                <a:lnTo>
                  <a:pt x="21600" y="7568"/>
                </a:lnTo>
                <a:lnTo>
                  <a:pt x="21600" y="14032"/>
                </a:lnTo>
                <a:lnTo>
                  <a:pt x="14087" y="14032"/>
                </a:lnTo>
                <a:lnTo>
                  <a:pt x="14087" y="21600"/>
                </a:lnTo>
                <a:lnTo>
                  <a:pt x="7513" y="21600"/>
                </a:lnTo>
                <a:lnTo>
                  <a:pt x="7513" y="14032"/>
                </a:lnTo>
                <a:lnTo>
                  <a:pt x="0" y="14032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12700">
            <a:noFill/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Founder…">
            <a:extLst>
              <a:ext uri="{FF2B5EF4-FFF2-40B4-BE49-F238E27FC236}">
                <a16:creationId xmlns:a16="http://schemas.microsoft.com/office/drawing/2014/main" id="{00459384-81D0-D23C-100B-67FFBD1B3E42}"/>
              </a:ext>
            </a:extLst>
          </p:cNvPr>
          <p:cNvSpPr txBox="1"/>
          <p:nvPr/>
        </p:nvSpPr>
        <p:spPr>
          <a:xfrm>
            <a:off x="15079285" y="9303580"/>
            <a:ext cx="6195607" cy="2407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defRPr>
                <a:solidFill>
                  <a:srgbClr val="F7F9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3600" dirty="0">
                <a:latin typeface="Outfit" pitchFamily="2" charset="0"/>
              </a:rPr>
              <a:t>Aportes para la generación de decreto reglamentario para gestión de ROCs </a:t>
            </a:r>
          </a:p>
        </p:txBody>
      </p:sp>
    </p:spTree>
    <p:extLst>
      <p:ext uri="{BB962C8B-B14F-4D97-AF65-F5344CB8AC3E}">
        <p14:creationId xmlns:p14="http://schemas.microsoft.com/office/powerpoint/2010/main" val="131563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" grpId="0" animBg="1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11</a:t>
            </a:fld>
            <a:endParaRPr lang="en-US" dirty="0"/>
          </a:p>
        </p:txBody>
      </p:sp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04373731-30BA-844B-920F-22FE8810890D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" r="19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31" name="Opacity"/>
          <p:cNvSpPr/>
          <p:nvPr/>
        </p:nvSpPr>
        <p:spPr>
          <a:xfrm>
            <a:off x="0" y="-62345"/>
            <a:ext cx="24384000" cy="13716000"/>
          </a:xfrm>
          <a:prstGeom prst="rect">
            <a:avLst/>
          </a:prstGeom>
          <a:solidFill>
            <a:srgbClr val="22272F">
              <a:alpha val="58574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3771D75-50D5-3847-69F9-296E402D5A4A}"/>
              </a:ext>
            </a:extLst>
          </p:cNvPr>
          <p:cNvGrpSpPr/>
          <p:nvPr/>
        </p:nvGrpSpPr>
        <p:grpSpPr>
          <a:xfrm>
            <a:off x="3757385" y="3418243"/>
            <a:ext cx="16869230" cy="4865592"/>
            <a:chOff x="1926771" y="5378833"/>
            <a:chExt cx="16869230" cy="486559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F008470-2B30-C086-0BE7-7ADD97CA3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26771" y="5378833"/>
              <a:ext cx="6106886" cy="2032082"/>
            </a:xfrm>
            <a:prstGeom prst="rect">
              <a:avLst/>
            </a:prstGeom>
          </p:spPr>
        </p:pic>
        <p:sp>
          <p:nvSpPr>
            <p:cNvPr id="7" name="More business is lost every year through…">
              <a:extLst>
                <a:ext uri="{FF2B5EF4-FFF2-40B4-BE49-F238E27FC236}">
                  <a16:creationId xmlns:a16="http://schemas.microsoft.com/office/drawing/2014/main" id="{736484F3-5721-2DF8-DDF2-FF6E085779D6}"/>
                </a:ext>
              </a:extLst>
            </p:cNvPr>
            <p:cNvSpPr txBox="1"/>
            <p:nvPr/>
          </p:nvSpPr>
          <p:spPr>
            <a:xfrm>
              <a:off x="15008148" y="5767252"/>
              <a:ext cx="3787853" cy="1090748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l">
                <a:lnSpc>
                  <a:spcPct val="130000"/>
                </a:lnSpc>
                <a:spcBef>
                  <a:spcPts val="1000"/>
                </a:spcBef>
                <a:defRPr sz="4000">
                  <a:solidFill>
                    <a:srgbClr val="F7F9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r>
                <a:rPr lang="es-ES" sz="6000" dirty="0">
                  <a:latin typeface="Outfit" pitchFamily="2" charset="0"/>
                </a:rPr>
                <a:t>Gracias</a:t>
              </a:r>
              <a:endParaRPr sz="6000" dirty="0">
                <a:latin typeface="Outfit" pitchFamily="2" charset="0"/>
              </a:endParaRPr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0FF1F13C-37F3-51EA-4949-9F49B1C93AC3}"/>
                </a:ext>
              </a:extLst>
            </p:cNvPr>
            <p:cNvSpPr txBox="1"/>
            <p:nvPr/>
          </p:nvSpPr>
          <p:spPr>
            <a:xfrm>
              <a:off x="2153920" y="8428543"/>
              <a:ext cx="12192000" cy="18158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/>
              <a:r>
                <a:rPr lang="es-ES_tradnl" sz="2800" b="0" dirty="0">
                  <a:solidFill>
                    <a:schemeClr val="bg1"/>
                  </a:solidFill>
                  <a:latin typeface="Outfit ExtraLight" pitchFamily="2" charset="0"/>
                </a:rPr>
                <a:t>Andrés Martínez Trueba 1256</a:t>
              </a:r>
            </a:p>
            <a:p>
              <a:pPr algn="l"/>
              <a:r>
                <a:rPr lang="es-ES_tradnl" sz="2800" b="0" dirty="0">
                  <a:solidFill>
                    <a:schemeClr val="bg1"/>
                  </a:solidFill>
                  <a:latin typeface="Outfit ExtraLight" pitchFamily="2" charset="0"/>
                </a:rPr>
                <a:t>C.P. 11200</a:t>
              </a:r>
            </a:p>
            <a:p>
              <a:pPr algn="l"/>
              <a:r>
                <a:rPr lang="es-ES_tradnl" sz="2800" b="0" dirty="0">
                  <a:solidFill>
                    <a:schemeClr val="bg1"/>
                  </a:solidFill>
                  <a:latin typeface="Outfit ExtraLight" pitchFamily="2" charset="0"/>
                </a:rPr>
                <a:t>Tel (+598) 2410 9800</a:t>
              </a:r>
            </a:p>
            <a:p>
              <a:pPr algn="l"/>
              <a:r>
                <a:rPr lang="es-ES_tradnl" sz="2800" b="0" dirty="0" err="1">
                  <a:solidFill>
                    <a:schemeClr val="bg1"/>
                  </a:solidFill>
                  <a:latin typeface="Outfit ExtraLight" pitchFamily="2" charset="0"/>
                </a:rPr>
                <a:t>www.ccu.com.uy</a:t>
              </a:r>
              <a:endParaRPr lang="es-ES_tradnl" sz="2800" b="0" dirty="0">
                <a:solidFill>
                  <a:schemeClr val="bg1"/>
                </a:solidFill>
                <a:latin typeface="Outfit ExtraLight" pitchFamily="2" charset="0"/>
              </a:endParaRP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354F029-7034-A381-43D2-C79CDA0B00E8}"/>
              </a:ext>
            </a:extLst>
          </p:cNvPr>
          <p:cNvGrpSpPr/>
          <p:nvPr/>
        </p:nvGrpSpPr>
        <p:grpSpPr>
          <a:xfrm>
            <a:off x="4372718" y="11743543"/>
            <a:ext cx="18176849" cy="523220"/>
            <a:chOff x="4372718" y="11743543"/>
            <a:chExt cx="18176849" cy="523220"/>
          </a:xfrm>
        </p:grpSpPr>
        <p:sp>
          <p:nvSpPr>
            <p:cNvPr id="10" name="Shape">
              <a:hlinkClick r:id="rId5"/>
              <a:extLst>
                <a:ext uri="{FF2B5EF4-FFF2-40B4-BE49-F238E27FC236}">
                  <a16:creationId xmlns:a16="http://schemas.microsoft.com/office/drawing/2014/main" id="{DBD9AC41-9C20-91B4-34A8-670849F3300C}"/>
                </a:ext>
              </a:extLst>
            </p:cNvPr>
            <p:cNvSpPr/>
            <p:nvPr/>
          </p:nvSpPr>
          <p:spPr>
            <a:xfrm>
              <a:off x="4372718" y="11826332"/>
              <a:ext cx="539217" cy="440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578"/>
                  </a:moveTo>
                  <a:cubicBezTo>
                    <a:pt x="20803" y="3022"/>
                    <a:pt x="20005" y="3289"/>
                    <a:pt x="19063" y="3467"/>
                  </a:cubicBezTo>
                  <a:cubicBezTo>
                    <a:pt x="20005" y="2756"/>
                    <a:pt x="20658" y="1689"/>
                    <a:pt x="21020" y="444"/>
                  </a:cubicBezTo>
                  <a:cubicBezTo>
                    <a:pt x="20150" y="1067"/>
                    <a:pt x="19208" y="1511"/>
                    <a:pt x="18193" y="1778"/>
                  </a:cubicBezTo>
                  <a:cubicBezTo>
                    <a:pt x="17396" y="711"/>
                    <a:pt x="16236" y="0"/>
                    <a:pt x="15004" y="0"/>
                  </a:cubicBezTo>
                  <a:cubicBezTo>
                    <a:pt x="12540" y="0"/>
                    <a:pt x="10510" y="2489"/>
                    <a:pt x="10510" y="5511"/>
                  </a:cubicBezTo>
                  <a:cubicBezTo>
                    <a:pt x="10510" y="5867"/>
                    <a:pt x="10583" y="6311"/>
                    <a:pt x="10655" y="6756"/>
                  </a:cubicBezTo>
                  <a:cubicBezTo>
                    <a:pt x="6958" y="6489"/>
                    <a:pt x="3697" y="4356"/>
                    <a:pt x="1522" y="1067"/>
                  </a:cubicBezTo>
                  <a:cubicBezTo>
                    <a:pt x="1160" y="1867"/>
                    <a:pt x="942" y="2756"/>
                    <a:pt x="942" y="3733"/>
                  </a:cubicBezTo>
                  <a:cubicBezTo>
                    <a:pt x="942" y="5689"/>
                    <a:pt x="1740" y="7289"/>
                    <a:pt x="2899" y="8267"/>
                  </a:cubicBezTo>
                  <a:cubicBezTo>
                    <a:pt x="2174" y="8267"/>
                    <a:pt x="1450" y="8000"/>
                    <a:pt x="870" y="7644"/>
                  </a:cubicBezTo>
                  <a:cubicBezTo>
                    <a:pt x="870" y="7644"/>
                    <a:pt x="870" y="7644"/>
                    <a:pt x="870" y="7644"/>
                  </a:cubicBezTo>
                  <a:cubicBezTo>
                    <a:pt x="870" y="10311"/>
                    <a:pt x="2392" y="12533"/>
                    <a:pt x="4421" y="12978"/>
                  </a:cubicBezTo>
                  <a:cubicBezTo>
                    <a:pt x="4059" y="13156"/>
                    <a:pt x="3697" y="13244"/>
                    <a:pt x="3262" y="13244"/>
                  </a:cubicBezTo>
                  <a:cubicBezTo>
                    <a:pt x="2972" y="13244"/>
                    <a:pt x="2682" y="13156"/>
                    <a:pt x="2464" y="13067"/>
                  </a:cubicBezTo>
                  <a:cubicBezTo>
                    <a:pt x="2972" y="15289"/>
                    <a:pt x="4639" y="16800"/>
                    <a:pt x="6596" y="16889"/>
                  </a:cubicBezTo>
                  <a:cubicBezTo>
                    <a:pt x="5074" y="18311"/>
                    <a:pt x="3189" y="19200"/>
                    <a:pt x="1087" y="19200"/>
                  </a:cubicBezTo>
                  <a:cubicBezTo>
                    <a:pt x="725" y="19200"/>
                    <a:pt x="362" y="19200"/>
                    <a:pt x="0" y="19111"/>
                  </a:cubicBezTo>
                  <a:cubicBezTo>
                    <a:pt x="1957" y="20711"/>
                    <a:pt x="4277" y="21600"/>
                    <a:pt x="6813" y="21600"/>
                  </a:cubicBezTo>
                  <a:cubicBezTo>
                    <a:pt x="14932" y="21600"/>
                    <a:pt x="19426" y="13333"/>
                    <a:pt x="19426" y="6133"/>
                  </a:cubicBezTo>
                  <a:cubicBezTo>
                    <a:pt x="19426" y="5867"/>
                    <a:pt x="19426" y="5600"/>
                    <a:pt x="19426" y="5422"/>
                  </a:cubicBezTo>
                  <a:cubicBezTo>
                    <a:pt x="20295" y="4622"/>
                    <a:pt x="21020" y="3644"/>
                    <a:pt x="21600" y="257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50800" tIns="50800" rIns="50800" bIns="50800"/>
            <a:lstStyle/>
            <a:p>
              <a:pPr algn="l" defTabSz="914400">
                <a:defRPr sz="1800">
                  <a:solidFill>
                    <a:srgbClr val="3236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2" name="Shape">
              <a:hlinkClick r:id="rId6"/>
              <a:extLst>
                <a:ext uri="{FF2B5EF4-FFF2-40B4-BE49-F238E27FC236}">
                  <a16:creationId xmlns:a16="http://schemas.microsoft.com/office/drawing/2014/main" id="{DD4C8007-0051-2E72-D44A-EF6CA59D0ADB}"/>
                </a:ext>
              </a:extLst>
            </p:cNvPr>
            <p:cNvSpPr/>
            <p:nvPr/>
          </p:nvSpPr>
          <p:spPr>
            <a:xfrm>
              <a:off x="8226648" y="11919426"/>
              <a:ext cx="495141" cy="34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43" y="10800"/>
                  </a:moveTo>
                  <a:cubicBezTo>
                    <a:pt x="7861" y="16755"/>
                    <a:pt x="7861" y="16755"/>
                    <a:pt x="7861" y="16755"/>
                  </a:cubicBezTo>
                  <a:cubicBezTo>
                    <a:pt x="7861" y="4845"/>
                    <a:pt x="7861" y="4845"/>
                    <a:pt x="7861" y="4845"/>
                  </a:cubicBezTo>
                  <a:lnTo>
                    <a:pt x="14943" y="10800"/>
                  </a:lnTo>
                  <a:close/>
                  <a:moveTo>
                    <a:pt x="21600" y="16250"/>
                  </a:moveTo>
                  <a:cubicBezTo>
                    <a:pt x="21600" y="5249"/>
                    <a:pt x="21600" y="5249"/>
                    <a:pt x="21600" y="5249"/>
                  </a:cubicBezTo>
                  <a:cubicBezTo>
                    <a:pt x="21600" y="5249"/>
                    <a:pt x="21600" y="0"/>
                    <a:pt x="17847" y="0"/>
                  </a:cubicBezTo>
                  <a:cubicBezTo>
                    <a:pt x="3683" y="0"/>
                    <a:pt x="3683" y="0"/>
                    <a:pt x="3683" y="0"/>
                  </a:cubicBezTo>
                  <a:cubicBezTo>
                    <a:pt x="3683" y="0"/>
                    <a:pt x="0" y="0"/>
                    <a:pt x="0" y="5249"/>
                  </a:cubicBezTo>
                  <a:cubicBezTo>
                    <a:pt x="0" y="16250"/>
                    <a:pt x="0" y="16250"/>
                    <a:pt x="0" y="16250"/>
                  </a:cubicBezTo>
                  <a:cubicBezTo>
                    <a:pt x="0" y="16250"/>
                    <a:pt x="0" y="21600"/>
                    <a:pt x="3683" y="21600"/>
                  </a:cubicBezTo>
                  <a:cubicBezTo>
                    <a:pt x="17847" y="21600"/>
                    <a:pt x="17847" y="21600"/>
                    <a:pt x="17847" y="21600"/>
                  </a:cubicBezTo>
                  <a:cubicBezTo>
                    <a:pt x="17847" y="21600"/>
                    <a:pt x="21600" y="21600"/>
                    <a:pt x="21600" y="16250"/>
                  </a:cubicBezTo>
                </a:path>
              </a:pathLst>
            </a:custGeom>
            <a:solidFill>
              <a:srgbClr val="F7F9FF"/>
            </a:solidFill>
            <a:ln w="12700">
              <a:miter lim="400000"/>
            </a:ln>
          </p:spPr>
          <p:txBody>
            <a:bodyPr lIns="50800" tIns="50800" rIns="50800" bIns="50800"/>
            <a:lstStyle/>
            <a:p>
              <a:pPr algn="l" defTabSz="914400">
                <a:defRPr sz="1800">
                  <a:solidFill>
                    <a:srgbClr val="3236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9" name="Freeform: Shape 2290">
              <a:hlinkClick r:id="rId7"/>
              <a:extLst>
                <a:ext uri="{FF2B5EF4-FFF2-40B4-BE49-F238E27FC236}">
                  <a16:creationId xmlns:a16="http://schemas.microsoft.com/office/drawing/2014/main" id="{690B9BDB-3F3B-0A62-8858-78C40DB98743}"/>
                </a:ext>
              </a:extLst>
            </p:cNvPr>
            <p:cNvSpPr/>
            <p:nvPr/>
          </p:nvSpPr>
          <p:spPr>
            <a:xfrm>
              <a:off x="15459112" y="11826334"/>
              <a:ext cx="442085" cy="440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04" y="7227"/>
                  </a:moveTo>
                  <a:lnTo>
                    <a:pt x="4854" y="7227"/>
                  </a:lnTo>
                  <a:lnTo>
                    <a:pt x="4854" y="21600"/>
                  </a:lnTo>
                  <a:lnTo>
                    <a:pt x="404" y="21600"/>
                  </a:lnTo>
                  <a:close/>
                  <a:moveTo>
                    <a:pt x="16204" y="6821"/>
                  </a:moveTo>
                  <a:cubicBezTo>
                    <a:pt x="20748" y="6821"/>
                    <a:pt x="21600" y="9820"/>
                    <a:pt x="21600" y="13675"/>
                  </a:cubicBezTo>
                  <a:cubicBezTo>
                    <a:pt x="21600" y="13675"/>
                    <a:pt x="21600" y="13675"/>
                    <a:pt x="21600" y="21600"/>
                  </a:cubicBezTo>
                  <a:cubicBezTo>
                    <a:pt x="21600" y="21600"/>
                    <a:pt x="21600" y="21600"/>
                    <a:pt x="17127" y="21600"/>
                  </a:cubicBezTo>
                  <a:cubicBezTo>
                    <a:pt x="17127" y="21600"/>
                    <a:pt x="17127" y="21600"/>
                    <a:pt x="17127" y="14603"/>
                  </a:cubicBezTo>
                  <a:cubicBezTo>
                    <a:pt x="17127" y="12890"/>
                    <a:pt x="17127" y="10748"/>
                    <a:pt x="14784" y="10748"/>
                  </a:cubicBezTo>
                  <a:cubicBezTo>
                    <a:pt x="12513" y="10748"/>
                    <a:pt x="12158" y="12604"/>
                    <a:pt x="12158" y="14460"/>
                  </a:cubicBezTo>
                  <a:cubicBezTo>
                    <a:pt x="12158" y="14460"/>
                    <a:pt x="12158" y="14460"/>
                    <a:pt x="12158" y="21600"/>
                  </a:cubicBezTo>
                  <a:cubicBezTo>
                    <a:pt x="12158" y="21600"/>
                    <a:pt x="12158" y="21600"/>
                    <a:pt x="7685" y="21600"/>
                  </a:cubicBezTo>
                  <a:cubicBezTo>
                    <a:pt x="7685" y="21600"/>
                    <a:pt x="7685" y="21600"/>
                    <a:pt x="7685" y="7178"/>
                  </a:cubicBezTo>
                  <a:cubicBezTo>
                    <a:pt x="7685" y="7178"/>
                    <a:pt x="7685" y="7178"/>
                    <a:pt x="11945" y="7178"/>
                  </a:cubicBezTo>
                  <a:cubicBezTo>
                    <a:pt x="11945" y="7178"/>
                    <a:pt x="11945" y="7178"/>
                    <a:pt x="11945" y="9106"/>
                  </a:cubicBezTo>
                  <a:cubicBezTo>
                    <a:pt x="11945" y="9106"/>
                    <a:pt x="11945" y="9106"/>
                    <a:pt x="12016" y="9106"/>
                  </a:cubicBezTo>
                  <a:cubicBezTo>
                    <a:pt x="12584" y="7964"/>
                    <a:pt x="14075" y="6821"/>
                    <a:pt x="16204" y="6821"/>
                  </a:cubicBezTo>
                  <a:close/>
                  <a:moveTo>
                    <a:pt x="2629" y="0"/>
                  </a:moveTo>
                  <a:cubicBezTo>
                    <a:pt x="4081" y="0"/>
                    <a:pt x="5259" y="1163"/>
                    <a:pt x="5259" y="2598"/>
                  </a:cubicBezTo>
                  <a:cubicBezTo>
                    <a:pt x="5259" y="4034"/>
                    <a:pt x="4081" y="5197"/>
                    <a:pt x="2629" y="5197"/>
                  </a:cubicBezTo>
                  <a:cubicBezTo>
                    <a:pt x="1177" y="5197"/>
                    <a:pt x="0" y="4034"/>
                    <a:pt x="0" y="2598"/>
                  </a:cubicBezTo>
                  <a:cubicBezTo>
                    <a:pt x="0" y="1163"/>
                    <a:pt x="1177" y="0"/>
                    <a:pt x="2629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50800" tIns="50800" rIns="50800" bIns="50800"/>
            <a:lstStyle/>
            <a:p>
              <a:pPr algn="l" defTabSz="914400">
                <a:defRPr sz="1800">
                  <a:solidFill>
                    <a:srgbClr val="32363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dirty="0"/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5D3EA72C-CE45-EFCC-0C89-A5C8BE71BC55}"/>
                </a:ext>
              </a:extLst>
            </p:cNvPr>
            <p:cNvSpPr txBox="1"/>
            <p:nvPr/>
          </p:nvSpPr>
          <p:spPr>
            <a:xfrm>
              <a:off x="16060774" y="11743543"/>
              <a:ext cx="6488793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/>
              <a:r>
                <a:rPr lang="es-ES_tradnl" sz="2800" b="0" dirty="0">
                  <a:solidFill>
                    <a:schemeClr val="bg1"/>
                  </a:solidFill>
                  <a:latin typeface="Outfit ExtraLight" pitchFamily="2" charset="0"/>
                </a:rPr>
                <a:t>Cámara de la Construcción del Uruguay</a:t>
              </a:r>
              <a:endParaRPr lang="es-ES" sz="2800" dirty="0"/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3C1DE8B0-7B8E-2E24-952F-CA47D6495BDB}"/>
                </a:ext>
              </a:extLst>
            </p:cNvPr>
            <p:cNvSpPr txBox="1"/>
            <p:nvPr/>
          </p:nvSpPr>
          <p:spPr>
            <a:xfrm>
              <a:off x="8924889" y="11743543"/>
              <a:ext cx="5682344" cy="523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/>
              <a:r>
                <a:rPr lang="es-ES_tradnl" sz="2800" b="0" dirty="0">
                  <a:solidFill>
                    <a:schemeClr val="bg1"/>
                  </a:solidFill>
                  <a:latin typeface="Outfit ExtraLight" pitchFamily="2" charset="0"/>
                </a:rPr>
                <a:t>@camaradelaconstrucciondelu1612</a:t>
              </a:r>
              <a:endParaRPr lang="es-ES" sz="2800" dirty="0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7494F79B-F31B-7A4D-057F-D8E20E00E49B}"/>
                </a:ext>
              </a:extLst>
            </p:cNvPr>
            <p:cNvSpPr txBox="1"/>
            <p:nvPr/>
          </p:nvSpPr>
          <p:spPr>
            <a:xfrm>
              <a:off x="5010093" y="11805098"/>
              <a:ext cx="2459336" cy="4616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wrap="square">
              <a:spAutoFit/>
            </a:bodyPr>
            <a:lstStyle/>
            <a:p>
              <a:pPr algn="l"/>
              <a:r>
                <a:rPr lang="es-ES_tradnl" sz="2400" b="0" dirty="0">
                  <a:solidFill>
                    <a:schemeClr val="bg1"/>
                  </a:solidFill>
                  <a:latin typeface="Outfit ExtraLight" pitchFamily="2" charset="0"/>
                </a:rPr>
                <a:t>@</a:t>
              </a:r>
              <a:r>
                <a:rPr lang="es-ES_tradnl" sz="2400" b="0" dirty="0" err="1">
                  <a:solidFill>
                    <a:schemeClr val="bg1"/>
                  </a:solidFill>
                  <a:latin typeface="Outfit ExtraLight" pitchFamily="2" charset="0"/>
                </a:rPr>
                <a:t>CCU_Oficial</a:t>
              </a:r>
              <a:r>
                <a:rPr lang="es-ES_tradnl" sz="2400" b="0" dirty="0">
                  <a:solidFill>
                    <a:schemeClr val="bg1"/>
                  </a:solidFill>
                  <a:latin typeface="Outfit ExtraLight" pitchFamily="2" charset="0"/>
                </a:rPr>
                <a:t> </a:t>
              </a:r>
              <a:endParaRPr lang="es-E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861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 dirty="0"/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A18204BB-EFBB-0042-9535-24B142F9A79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8" b="12368"/>
          <a:stretch>
            <a:fillRect/>
          </a:stretch>
        </p:blipFill>
        <p:spPr>
          <a:xfrm>
            <a:off x="0" y="-3"/>
            <a:ext cx="12192000" cy="13716000"/>
          </a:xfrm>
          <a:prstGeom prst="rect">
            <a:avLst/>
          </a:prstGeom>
        </p:spPr>
      </p:pic>
      <p:sp>
        <p:nvSpPr>
          <p:cNvPr id="157" name="2019…"/>
          <p:cNvSpPr txBox="1"/>
          <p:nvPr/>
        </p:nvSpPr>
        <p:spPr>
          <a:xfrm>
            <a:off x="17798581" y="6871237"/>
            <a:ext cx="4548705" cy="1225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800" dirty="0">
                <a:latin typeface="Outfit" pitchFamily="2" charset="0"/>
              </a:rPr>
              <a:t>20</a:t>
            </a:r>
            <a:r>
              <a:rPr lang="es-ES" sz="2800" dirty="0">
                <a:latin typeface="Outfit" pitchFamily="2" charset="0"/>
              </a:rPr>
              <a:t>21</a:t>
            </a:r>
            <a:endParaRPr sz="2800" dirty="0">
              <a:latin typeface="Outfit" pitchFamily="2" charset="0"/>
            </a:endParaRP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sz="2800" b="0" dirty="0">
              <a:latin typeface="Outfit Light" pitchFamily="2" charset="0"/>
            </a:endParaRPr>
          </a:p>
        </p:txBody>
      </p:sp>
      <p:sp>
        <p:nvSpPr>
          <p:cNvPr id="159" name="2020…"/>
          <p:cNvSpPr txBox="1"/>
          <p:nvPr/>
        </p:nvSpPr>
        <p:spPr>
          <a:xfrm>
            <a:off x="17798581" y="10263635"/>
            <a:ext cx="4548705" cy="1225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800" dirty="0">
                <a:latin typeface="Outfit" pitchFamily="2" charset="0"/>
              </a:rPr>
              <a:t>202</a:t>
            </a:r>
            <a:r>
              <a:rPr lang="es-ES" sz="2800" dirty="0">
                <a:latin typeface="Outfit" pitchFamily="2" charset="0"/>
              </a:rPr>
              <a:t>3</a:t>
            </a:r>
            <a:endParaRPr sz="2800" dirty="0">
              <a:latin typeface="Outfit" pitchFamily="2" charset="0"/>
            </a:endParaRP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sz="2800" b="0" dirty="0">
              <a:latin typeface="Outfit Light" pitchFamily="2" charset="0"/>
            </a:endParaRPr>
          </a:p>
        </p:txBody>
      </p:sp>
      <p:sp>
        <p:nvSpPr>
          <p:cNvPr id="161" name="2017…"/>
          <p:cNvSpPr txBox="1"/>
          <p:nvPr/>
        </p:nvSpPr>
        <p:spPr>
          <a:xfrm>
            <a:off x="17798577" y="5259723"/>
            <a:ext cx="4548705" cy="57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800" dirty="0">
                <a:latin typeface="Outfit" pitchFamily="2" charset="0"/>
              </a:rPr>
              <a:t>20</a:t>
            </a:r>
            <a:r>
              <a:rPr lang="es-ES" sz="2800" dirty="0">
                <a:latin typeface="Outfit" pitchFamily="2" charset="0"/>
              </a:rPr>
              <a:t>20</a:t>
            </a:r>
            <a:endParaRPr sz="2800" dirty="0">
              <a:latin typeface="Outfit" pitchFamily="2" charset="0"/>
            </a:endParaRPr>
          </a:p>
        </p:txBody>
      </p:sp>
      <p:sp>
        <p:nvSpPr>
          <p:cNvPr id="163" name="2016…"/>
          <p:cNvSpPr txBox="1"/>
          <p:nvPr/>
        </p:nvSpPr>
        <p:spPr>
          <a:xfrm>
            <a:off x="17798579" y="2422361"/>
            <a:ext cx="4548705" cy="57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800" dirty="0">
                <a:latin typeface="Outfit" pitchFamily="2" charset="0"/>
              </a:rPr>
              <a:t>201</a:t>
            </a:r>
            <a:r>
              <a:rPr lang="es-ES" sz="2800" dirty="0">
                <a:latin typeface="Outfit" pitchFamily="2" charset="0"/>
              </a:rPr>
              <a:t>8</a:t>
            </a:r>
            <a:endParaRPr sz="2800" dirty="0">
              <a:latin typeface="Outfit" pitchFamily="2" charset="0"/>
            </a:endParaRPr>
          </a:p>
        </p:txBody>
      </p:sp>
      <p:sp>
        <p:nvSpPr>
          <p:cNvPr id="158" name="Circle"/>
          <p:cNvSpPr/>
          <p:nvPr/>
        </p:nvSpPr>
        <p:spPr>
          <a:xfrm>
            <a:off x="16366891" y="7168391"/>
            <a:ext cx="254001" cy="254001"/>
          </a:xfrm>
          <a:prstGeom prst="ellipse">
            <a:avLst/>
          </a:prstGeom>
          <a:ln w="63500">
            <a:solidFill>
              <a:schemeClr val="accent3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160" name="Circle"/>
          <p:cNvSpPr/>
          <p:nvPr/>
        </p:nvSpPr>
        <p:spPr>
          <a:xfrm>
            <a:off x="16385885" y="8785357"/>
            <a:ext cx="254001" cy="254001"/>
          </a:xfrm>
          <a:prstGeom prst="ellips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162" name="Circle"/>
          <p:cNvSpPr/>
          <p:nvPr/>
        </p:nvSpPr>
        <p:spPr>
          <a:xfrm>
            <a:off x="16366892" y="5493523"/>
            <a:ext cx="254001" cy="254001"/>
          </a:xfrm>
          <a:prstGeom prst="ellips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164" name="Circle"/>
          <p:cNvSpPr/>
          <p:nvPr/>
        </p:nvSpPr>
        <p:spPr>
          <a:xfrm>
            <a:off x="16385885" y="4073344"/>
            <a:ext cx="254001" cy="254001"/>
          </a:xfrm>
          <a:prstGeom prst="ellips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166" name="Line"/>
          <p:cNvSpPr/>
          <p:nvPr/>
        </p:nvSpPr>
        <p:spPr>
          <a:xfrm flipH="1" flipV="1">
            <a:off x="16493891" y="2496284"/>
            <a:ext cx="0" cy="8380275"/>
          </a:xfrm>
          <a:prstGeom prst="line">
            <a:avLst/>
          </a:prstGeom>
          <a:ln w="12700">
            <a:solidFill>
              <a:srgbClr val="797D84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169" name="timeline"/>
          <p:cNvSpPr txBox="1"/>
          <p:nvPr/>
        </p:nvSpPr>
        <p:spPr>
          <a:xfrm rot="16200000">
            <a:off x="12136821" y="7679730"/>
            <a:ext cx="5142433" cy="11033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>
              <a:lnSpc>
                <a:spcPct val="130000"/>
              </a:lnSpc>
              <a:defRPr sz="6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r>
              <a:rPr lang="es-ES" dirty="0">
                <a:solidFill>
                  <a:schemeClr val="accent6"/>
                </a:solidFill>
                <a:latin typeface="Outfit" pitchFamily="2" charset="0"/>
              </a:rPr>
              <a:t>Línea de tiempo</a:t>
            </a:r>
            <a:endParaRPr dirty="0">
              <a:solidFill>
                <a:schemeClr val="accent6"/>
              </a:solidFill>
              <a:latin typeface="Outfit" pitchFamily="2" charset="0"/>
            </a:endParaRPr>
          </a:p>
        </p:txBody>
      </p:sp>
      <p:sp>
        <p:nvSpPr>
          <p:cNvPr id="2" name="Circle">
            <a:extLst>
              <a:ext uri="{FF2B5EF4-FFF2-40B4-BE49-F238E27FC236}">
                <a16:creationId xmlns:a16="http://schemas.microsoft.com/office/drawing/2014/main" id="{56E087B8-3452-0563-3677-76248E9F432A}"/>
              </a:ext>
            </a:extLst>
          </p:cNvPr>
          <p:cNvSpPr/>
          <p:nvPr/>
        </p:nvSpPr>
        <p:spPr>
          <a:xfrm>
            <a:off x="16385885" y="2585440"/>
            <a:ext cx="254001" cy="254001"/>
          </a:xfrm>
          <a:prstGeom prst="ellips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4" name="2017…">
            <a:extLst>
              <a:ext uri="{FF2B5EF4-FFF2-40B4-BE49-F238E27FC236}">
                <a16:creationId xmlns:a16="http://schemas.microsoft.com/office/drawing/2014/main" id="{3F13FB1B-7369-EC99-771E-0CE0649200A3}"/>
              </a:ext>
            </a:extLst>
          </p:cNvPr>
          <p:cNvSpPr txBox="1"/>
          <p:nvPr/>
        </p:nvSpPr>
        <p:spPr>
          <a:xfrm>
            <a:off x="17798578" y="3734979"/>
            <a:ext cx="4548705" cy="57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800" dirty="0">
                <a:latin typeface="Outfit" pitchFamily="2" charset="0"/>
              </a:rPr>
              <a:t>201</a:t>
            </a:r>
            <a:r>
              <a:rPr lang="es-ES" sz="2800" dirty="0">
                <a:latin typeface="Outfit" pitchFamily="2" charset="0"/>
              </a:rPr>
              <a:t>9</a:t>
            </a:r>
            <a:endParaRPr sz="2800" dirty="0">
              <a:latin typeface="Outfit" pitchFamily="2" charset="0"/>
            </a:endParaRPr>
          </a:p>
        </p:txBody>
      </p:sp>
      <p:sp>
        <p:nvSpPr>
          <p:cNvPr id="6" name="2020…">
            <a:extLst>
              <a:ext uri="{FF2B5EF4-FFF2-40B4-BE49-F238E27FC236}">
                <a16:creationId xmlns:a16="http://schemas.microsoft.com/office/drawing/2014/main" id="{BE473A53-2C90-792F-301E-5E1080892FB5}"/>
              </a:ext>
            </a:extLst>
          </p:cNvPr>
          <p:cNvSpPr txBox="1"/>
          <p:nvPr/>
        </p:nvSpPr>
        <p:spPr>
          <a:xfrm>
            <a:off x="17798581" y="8567436"/>
            <a:ext cx="4548705" cy="1225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800" dirty="0">
                <a:latin typeface="Outfit" pitchFamily="2" charset="0"/>
              </a:rPr>
              <a:t>202</a:t>
            </a:r>
            <a:r>
              <a:rPr lang="es-ES" sz="2800" dirty="0">
                <a:latin typeface="Outfit" pitchFamily="2" charset="0"/>
              </a:rPr>
              <a:t>2</a:t>
            </a:r>
            <a:endParaRPr sz="2800" dirty="0">
              <a:latin typeface="Outfit" pitchFamily="2" charset="0"/>
            </a:endParaRP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sz="2800" b="0" dirty="0">
              <a:latin typeface="Outfit Light" pitchFamily="2" charset="0"/>
            </a:endParaRPr>
          </a:p>
        </p:txBody>
      </p:sp>
      <p:sp>
        <p:nvSpPr>
          <p:cNvPr id="8" name="Circle">
            <a:extLst>
              <a:ext uri="{FF2B5EF4-FFF2-40B4-BE49-F238E27FC236}">
                <a16:creationId xmlns:a16="http://schemas.microsoft.com/office/drawing/2014/main" id="{E079B93B-B7E2-A22B-955B-4B42A0E08262}"/>
              </a:ext>
            </a:extLst>
          </p:cNvPr>
          <p:cNvSpPr/>
          <p:nvPr/>
        </p:nvSpPr>
        <p:spPr>
          <a:xfrm>
            <a:off x="16385885" y="10460225"/>
            <a:ext cx="254001" cy="254001"/>
          </a:xfrm>
          <a:prstGeom prst="ellipse">
            <a:avLst/>
          </a:prstGeom>
          <a:ln w="63500">
            <a:solidFill>
              <a:schemeClr val="accent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10000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9" grpId="0" animBg="1"/>
      <p:bldP spid="161" grpId="0" animBg="1"/>
      <p:bldP spid="163" grpId="0" animBg="1"/>
      <p:bldP spid="169" grpId="0" animBg="1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"/>
          <p:cNvSpPr/>
          <p:nvPr/>
        </p:nvSpPr>
        <p:spPr>
          <a:xfrm>
            <a:off x="0" y="10760149"/>
            <a:ext cx="24384000" cy="295585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11779" y="12698313"/>
            <a:ext cx="158428" cy="3048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30" name="Studio…"/>
          <p:cNvSpPr txBox="1"/>
          <p:nvPr/>
        </p:nvSpPr>
        <p:spPr>
          <a:xfrm>
            <a:off x="2035372" y="4795207"/>
            <a:ext cx="6195607" cy="381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¿Qué es?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Rige la agenda de trabajo y las líneas de acción de la gremial y se encuentra alineado con la Agenda 2030 de ONU y con los Objetivos de Desarrollo Sostenible (ODS).</a:t>
            </a:r>
          </a:p>
        </p:txBody>
      </p:sp>
      <p:sp>
        <p:nvSpPr>
          <p:cNvPr id="132" name="Support…"/>
          <p:cNvSpPr txBox="1"/>
          <p:nvPr/>
        </p:nvSpPr>
        <p:spPr>
          <a:xfrm>
            <a:off x="17533376" y="4585431"/>
            <a:ext cx="6195607" cy="57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Pilares estratégicos y líneas de acción</a:t>
            </a:r>
            <a:endParaRPr sz="2800" dirty="0">
              <a:latin typeface="Outfit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11ADA1-5CEC-4AC3-91E2-E576E80A8D23}"/>
              </a:ext>
            </a:extLst>
          </p:cNvPr>
          <p:cNvCxnSpPr/>
          <p:nvPr/>
        </p:nvCxnSpPr>
        <p:spPr>
          <a:xfrm>
            <a:off x="2035372" y="2059285"/>
            <a:ext cx="1264543" cy="0"/>
          </a:xfrm>
          <a:prstGeom prst="line">
            <a:avLst/>
          </a:prstGeom>
          <a:noFill/>
          <a:ln w="635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More business is lost every year…">
            <a:extLst>
              <a:ext uri="{FF2B5EF4-FFF2-40B4-BE49-F238E27FC236}">
                <a16:creationId xmlns:a16="http://schemas.microsoft.com/office/drawing/2014/main" id="{11765A14-BB6C-B941-9321-0E2FD81EBB51}"/>
              </a:ext>
            </a:extLst>
          </p:cNvPr>
          <p:cNvSpPr txBox="1"/>
          <p:nvPr/>
        </p:nvSpPr>
        <p:spPr>
          <a:xfrm>
            <a:off x="2035372" y="2539166"/>
            <a:ext cx="8800267" cy="233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dirty="0">
                <a:solidFill>
                  <a:schemeClr val="accent6"/>
                </a:solidFill>
                <a:latin typeface="Outfit" pitchFamily="2" charset="0"/>
              </a:rPr>
              <a:t>FEBRERO 2018: Desarrollo y aprobación de Plan de Sustentabilidad CCU</a:t>
            </a:r>
          </a:p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s-ES" dirty="0">
              <a:latin typeface="Outfit" pitchFamily="2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33E016E-72DB-5CB0-BED4-A88C32FD00BB}"/>
              </a:ext>
            </a:extLst>
          </p:cNvPr>
          <p:cNvGrpSpPr/>
          <p:nvPr/>
        </p:nvGrpSpPr>
        <p:grpSpPr>
          <a:xfrm>
            <a:off x="9413777" y="5084966"/>
            <a:ext cx="6300904" cy="4211285"/>
            <a:chOff x="10159575" y="4865665"/>
            <a:chExt cx="6300904" cy="421128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03F29007-E4FD-6BE8-BB59-19BFA16D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59575" y="4865666"/>
              <a:ext cx="1914525" cy="2025672"/>
            </a:xfrm>
            <a:prstGeom prst="rect">
              <a:avLst/>
            </a:prstGeom>
          </p:spPr>
        </p:pic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8A623ED-CBF3-1F67-3D53-272B33B68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309902" y="4865665"/>
              <a:ext cx="1943100" cy="2016147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A390E06-E719-5508-CEFC-2EBCB5831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88804" y="4875190"/>
              <a:ext cx="1971675" cy="2016147"/>
            </a:xfrm>
            <a:prstGeom prst="rect">
              <a:avLst/>
            </a:prstGeom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39DC9A88-28F8-832B-7A5B-0E7D468AC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59575" y="7051278"/>
              <a:ext cx="1914525" cy="2025672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FF23C1A0-6B6F-FFDF-A634-6F66DA7BA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319427" y="7053369"/>
              <a:ext cx="1933575" cy="2023581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5386EDFC-697B-72D9-4520-22BF0DBA8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88804" y="7062492"/>
              <a:ext cx="1971675" cy="2012160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A7B3658-CD8A-B438-8777-C972379D0136}"/>
              </a:ext>
            </a:extLst>
          </p:cNvPr>
          <p:cNvGrpSpPr/>
          <p:nvPr/>
        </p:nvGrpSpPr>
        <p:grpSpPr>
          <a:xfrm>
            <a:off x="18458671" y="5771275"/>
            <a:ext cx="4046250" cy="3911989"/>
            <a:chOff x="18065529" y="6155362"/>
            <a:chExt cx="4046250" cy="3911989"/>
          </a:xfrm>
        </p:grpSpPr>
        <p:sp>
          <p:nvSpPr>
            <p:cNvPr id="18" name="Rounded Rectangle">
              <a:extLst>
                <a:ext uri="{FF2B5EF4-FFF2-40B4-BE49-F238E27FC236}">
                  <a16:creationId xmlns:a16="http://schemas.microsoft.com/office/drawing/2014/main" id="{F7D3E86E-A193-E100-082D-C79FC3B882F1}"/>
                </a:ext>
              </a:extLst>
            </p:cNvPr>
            <p:cNvSpPr/>
            <p:nvPr/>
          </p:nvSpPr>
          <p:spPr>
            <a:xfrm>
              <a:off x="18065529" y="6155362"/>
              <a:ext cx="4046250" cy="1016001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ES" b="0" dirty="0">
                  <a:solidFill>
                    <a:schemeClr val="accent6">
                      <a:lumMod val="75000"/>
                    </a:schemeClr>
                  </a:solidFill>
                  <a:latin typeface="Outfit Light" pitchFamily="2" charset="0"/>
                </a:rPr>
                <a:t>SOCIAL</a:t>
              </a:r>
              <a:endParaRPr b="0" dirty="0">
                <a:solidFill>
                  <a:schemeClr val="accent6">
                    <a:lumMod val="75000"/>
                  </a:schemeClr>
                </a:solidFill>
                <a:latin typeface="Outfit Light" pitchFamily="2" charset="0"/>
              </a:endParaRPr>
            </a:p>
          </p:txBody>
        </p:sp>
        <p:sp>
          <p:nvSpPr>
            <p:cNvPr id="19" name="Rounded Rectangle">
              <a:extLst>
                <a:ext uri="{FF2B5EF4-FFF2-40B4-BE49-F238E27FC236}">
                  <a16:creationId xmlns:a16="http://schemas.microsoft.com/office/drawing/2014/main" id="{7210FCA0-46C0-A203-F642-8E155E99294B}"/>
                </a:ext>
              </a:extLst>
            </p:cNvPr>
            <p:cNvSpPr/>
            <p:nvPr/>
          </p:nvSpPr>
          <p:spPr>
            <a:xfrm>
              <a:off x="18065529" y="7603356"/>
              <a:ext cx="4046250" cy="1016001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ES" b="0" dirty="0">
                  <a:solidFill>
                    <a:schemeClr val="accent6">
                      <a:lumMod val="75000"/>
                    </a:schemeClr>
                  </a:solidFill>
                  <a:latin typeface="Outfit Light" pitchFamily="2" charset="0"/>
                </a:rPr>
                <a:t>ECONÓMICO</a:t>
              </a:r>
              <a:endParaRPr b="0" dirty="0">
                <a:solidFill>
                  <a:schemeClr val="accent6">
                    <a:lumMod val="75000"/>
                  </a:schemeClr>
                </a:solidFill>
                <a:latin typeface="Outfit Light" pitchFamily="2" charset="0"/>
              </a:endParaRPr>
            </a:p>
          </p:txBody>
        </p:sp>
        <p:sp>
          <p:nvSpPr>
            <p:cNvPr id="20" name="Rounded Rectangle">
              <a:extLst>
                <a:ext uri="{FF2B5EF4-FFF2-40B4-BE49-F238E27FC236}">
                  <a16:creationId xmlns:a16="http://schemas.microsoft.com/office/drawing/2014/main" id="{AF6CAF23-3DAB-0B7D-9B73-A4F829E7B1FC}"/>
                </a:ext>
              </a:extLst>
            </p:cNvPr>
            <p:cNvSpPr/>
            <p:nvPr/>
          </p:nvSpPr>
          <p:spPr>
            <a:xfrm>
              <a:off x="18065529" y="9051350"/>
              <a:ext cx="4046250" cy="1016001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40000"/>
                <a:lumOff val="6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 lang="es-ES" b="0" dirty="0">
                  <a:solidFill>
                    <a:schemeClr val="accent6">
                      <a:lumMod val="75000"/>
                    </a:schemeClr>
                  </a:solidFill>
                  <a:latin typeface="Outfit Light" pitchFamily="2" charset="0"/>
                </a:rPr>
                <a:t>AMBIENTAL</a:t>
              </a:r>
              <a:endParaRPr b="0" dirty="0">
                <a:solidFill>
                  <a:schemeClr val="accent6">
                    <a:lumMod val="75000"/>
                  </a:schemeClr>
                </a:solidFill>
                <a:latin typeface="Outfit Light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7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30" grpId="0" animBg="1"/>
      <p:bldP spid="132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"/>
          <p:cNvSpPr/>
          <p:nvPr/>
        </p:nvSpPr>
        <p:spPr>
          <a:xfrm>
            <a:off x="0" y="10760149"/>
            <a:ext cx="24384000" cy="295585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11779" y="12698313"/>
            <a:ext cx="158428" cy="30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rPr/>
              <a:t>4</a:t>
            </a:fld>
            <a:endParaRPr dirty="0"/>
          </a:p>
        </p:txBody>
      </p:sp>
      <p:sp>
        <p:nvSpPr>
          <p:cNvPr id="130" name="Studio…"/>
          <p:cNvSpPr txBox="1"/>
          <p:nvPr/>
        </p:nvSpPr>
        <p:spPr>
          <a:xfrm>
            <a:off x="2035372" y="4795207"/>
            <a:ext cx="6195607" cy="251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Evento organizado por BIOVALOR sobre Oportunidades Circulares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Se definió a la construcción como actividad económica prioritaria.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11ADA1-5CEC-4AC3-91E2-E576E80A8D23}"/>
              </a:ext>
            </a:extLst>
          </p:cNvPr>
          <p:cNvCxnSpPr/>
          <p:nvPr/>
        </p:nvCxnSpPr>
        <p:spPr>
          <a:xfrm>
            <a:off x="2035372" y="2059285"/>
            <a:ext cx="1264543" cy="0"/>
          </a:xfrm>
          <a:prstGeom prst="line">
            <a:avLst/>
          </a:prstGeom>
          <a:noFill/>
          <a:ln w="635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More business is lost every year…">
            <a:extLst>
              <a:ext uri="{FF2B5EF4-FFF2-40B4-BE49-F238E27FC236}">
                <a16:creationId xmlns:a16="http://schemas.microsoft.com/office/drawing/2014/main" id="{11765A14-BB6C-B941-9321-0E2FD81EBB51}"/>
              </a:ext>
            </a:extLst>
          </p:cNvPr>
          <p:cNvSpPr txBox="1"/>
          <p:nvPr/>
        </p:nvSpPr>
        <p:spPr>
          <a:xfrm>
            <a:off x="2035372" y="2539166"/>
            <a:ext cx="8800267" cy="1535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dirty="0">
                <a:solidFill>
                  <a:schemeClr val="accent6"/>
                </a:solidFill>
                <a:latin typeface="Outfit" pitchFamily="2" charset="0"/>
              </a:rPr>
              <a:t>Participaciones en Eventos</a:t>
            </a:r>
          </a:p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s-ES" dirty="0">
              <a:latin typeface="Outfit" pitchFamily="2" charset="0"/>
            </a:endParaRPr>
          </a:p>
        </p:txBody>
      </p:sp>
      <p:sp>
        <p:nvSpPr>
          <p:cNvPr id="2" name="Studio…">
            <a:extLst>
              <a:ext uri="{FF2B5EF4-FFF2-40B4-BE49-F238E27FC236}">
                <a16:creationId xmlns:a16="http://schemas.microsoft.com/office/drawing/2014/main" id="{44E6E833-30E6-C528-821A-98FBADBEA8C3}"/>
              </a:ext>
            </a:extLst>
          </p:cNvPr>
          <p:cNvSpPr txBox="1"/>
          <p:nvPr/>
        </p:nvSpPr>
        <p:spPr>
          <a:xfrm>
            <a:off x="17072014" y="4793658"/>
            <a:ext cx="6195607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Mesa: “Valorización de Residuos” del X Congreso Nacional AIDIS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El sector de la construcción participó como actor relevante, exponiendo acerca de la gestión de residuos de obra civil. </a:t>
            </a:r>
          </a:p>
        </p:txBody>
      </p:sp>
      <p:pic>
        <p:nvPicPr>
          <p:cNvPr id="4" name="Marcador de posición de imagen 4">
            <a:extLst>
              <a:ext uri="{FF2B5EF4-FFF2-40B4-BE49-F238E27FC236}">
                <a16:creationId xmlns:a16="http://schemas.microsoft.com/office/drawing/2014/main" id="{6FAC70FF-BF7E-8902-1976-F04835BA2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" r="2678"/>
          <a:stretch>
            <a:fillRect/>
          </a:stretch>
        </p:blipFill>
        <p:spPr>
          <a:xfrm>
            <a:off x="9739886" y="4793658"/>
            <a:ext cx="5823221" cy="409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0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7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30" grpId="0" animBg="1"/>
      <p:bldP spid="12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"/>
          <p:cNvSpPr/>
          <p:nvPr/>
        </p:nvSpPr>
        <p:spPr>
          <a:xfrm>
            <a:off x="0" y="10760149"/>
            <a:ext cx="24384000" cy="295585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11779" y="12698313"/>
            <a:ext cx="158428" cy="3048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rPr/>
              <a:t>5</a:t>
            </a:fld>
            <a:endParaRPr dirty="0"/>
          </a:p>
        </p:txBody>
      </p:sp>
      <p:sp>
        <p:nvSpPr>
          <p:cNvPr id="130" name="Studio…"/>
          <p:cNvSpPr txBox="1"/>
          <p:nvPr/>
        </p:nvSpPr>
        <p:spPr>
          <a:xfrm>
            <a:off x="2035372" y="5116823"/>
            <a:ext cx="6195607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Aprobación de Resolución </a:t>
            </a:r>
            <a:r>
              <a:rPr lang="es-ES" sz="2800" dirty="0" err="1">
                <a:latin typeface="Outfit" pitchFamily="2" charset="0"/>
              </a:rPr>
              <a:t>N°</a:t>
            </a:r>
            <a:r>
              <a:rPr lang="es-ES" sz="2800" dirty="0">
                <a:latin typeface="Outfit" pitchFamily="2" charset="0"/>
              </a:rPr>
              <a:t> 2102/19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Conforma un grupo de trabajo en la órbita del departamento de desarrollo ambiental de la Intendencia de Montevideo, de carácter interinstitucional.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11ADA1-5CEC-4AC3-91E2-E576E80A8D23}"/>
              </a:ext>
            </a:extLst>
          </p:cNvPr>
          <p:cNvCxnSpPr/>
          <p:nvPr/>
        </p:nvCxnSpPr>
        <p:spPr>
          <a:xfrm>
            <a:off x="2035372" y="2059285"/>
            <a:ext cx="1264543" cy="0"/>
          </a:xfrm>
          <a:prstGeom prst="line">
            <a:avLst/>
          </a:prstGeom>
          <a:noFill/>
          <a:ln w="635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More business is lost every year…">
            <a:extLst>
              <a:ext uri="{FF2B5EF4-FFF2-40B4-BE49-F238E27FC236}">
                <a16:creationId xmlns:a16="http://schemas.microsoft.com/office/drawing/2014/main" id="{11765A14-BB6C-B941-9321-0E2FD81EBB51}"/>
              </a:ext>
            </a:extLst>
          </p:cNvPr>
          <p:cNvSpPr txBox="1"/>
          <p:nvPr/>
        </p:nvSpPr>
        <p:spPr>
          <a:xfrm>
            <a:off x="2035372" y="2539166"/>
            <a:ext cx="8800267" cy="233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dirty="0">
                <a:solidFill>
                  <a:schemeClr val="accent6"/>
                </a:solidFill>
                <a:latin typeface="Outfit" pitchFamily="2" charset="0"/>
              </a:rPr>
              <a:t>MAYO 2019: Creación de grupo de trabajo BID-IM-CCU</a:t>
            </a:r>
          </a:p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s-ES" dirty="0">
              <a:latin typeface="Outfit" pitchFamily="2" charset="0"/>
            </a:endParaRPr>
          </a:p>
        </p:txBody>
      </p:sp>
      <p:sp>
        <p:nvSpPr>
          <p:cNvPr id="2" name="Studio…">
            <a:extLst>
              <a:ext uri="{FF2B5EF4-FFF2-40B4-BE49-F238E27FC236}">
                <a16:creationId xmlns:a16="http://schemas.microsoft.com/office/drawing/2014/main" id="{44E6E833-30E6-C528-821A-98FBADBEA8C3}"/>
              </a:ext>
            </a:extLst>
          </p:cNvPr>
          <p:cNvSpPr txBox="1"/>
          <p:nvPr/>
        </p:nvSpPr>
        <p:spPr>
          <a:xfrm>
            <a:off x="10003966" y="5116823"/>
            <a:ext cx="6195607" cy="381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Objetivo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Analizar todos los componentes y las condiciones para la mejora de la gestión de los ROCs, promoviendo un manejo ambiental, social y económicamente sostenible. </a:t>
            </a:r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07455333-ED64-FBB2-C074-B7A276E6D993}"/>
              </a:ext>
            </a:extLst>
          </p:cNvPr>
          <p:cNvSpPr/>
          <p:nvPr/>
        </p:nvSpPr>
        <p:spPr>
          <a:xfrm>
            <a:off x="8907134" y="6063835"/>
            <a:ext cx="412259" cy="443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1238"/>
                  <a:pt x="21445" y="11676"/>
                  <a:pt x="20978" y="12114"/>
                </a:cubicBezTo>
                <a:cubicBezTo>
                  <a:pt x="11499" y="21016"/>
                  <a:pt x="11499" y="21016"/>
                  <a:pt x="11499" y="21016"/>
                </a:cubicBezTo>
                <a:cubicBezTo>
                  <a:pt x="11033" y="21308"/>
                  <a:pt x="10722" y="21600"/>
                  <a:pt x="10101" y="21600"/>
                </a:cubicBezTo>
                <a:cubicBezTo>
                  <a:pt x="9635" y="21600"/>
                  <a:pt x="9168" y="21308"/>
                  <a:pt x="8858" y="21016"/>
                </a:cubicBezTo>
                <a:cubicBezTo>
                  <a:pt x="7770" y="19995"/>
                  <a:pt x="7770" y="19995"/>
                  <a:pt x="7770" y="19995"/>
                </a:cubicBezTo>
                <a:cubicBezTo>
                  <a:pt x="7304" y="19703"/>
                  <a:pt x="7148" y="19265"/>
                  <a:pt x="7148" y="18681"/>
                </a:cubicBezTo>
                <a:cubicBezTo>
                  <a:pt x="7148" y="18243"/>
                  <a:pt x="7304" y="17805"/>
                  <a:pt x="7770" y="17514"/>
                </a:cubicBezTo>
                <a:cubicBezTo>
                  <a:pt x="11965" y="13427"/>
                  <a:pt x="11965" y="13427"/>
                  <a:pt x="11965" y="13427"/>
                </a:cubicBezTo>
                <a:cubicBezTo>
                  <a:pt x="1709" y="13427"/>
                  <a:pt x="1709" y="13427"/>
                  <a:pt x="1709" y="13427"/>
                </a:cubicBezTo>
                <a:cubicBezTo>
                  <a:pt x="1243" y="13427"/>
                  <a:pt x="777" y="13281"/>
                  <a:pt x="466" y="12989"/>
                </a:cubicBezTo>
                <a:cubicBezTo>
                  <a:pt x="155" y="12551"/>
                  <a:pt x="0" y="12114"/>
                  <a:pt x="0" y="11676"/>
                </a:cubicBezTo>
                <a:cubicBezTo>
                  <a:pt x="0" y="9924"/>
                  <a:pt x="0" y="9924"/>
                  <a:pt x="0" y="9924"/>
                </a:cubicBezTo>
                <a:cubicBezTo>
                  <a:pt x="0" y="9486"/>
                  <a:pt x="155" y="9049"/>
                  <a:pt x="466" y="8611"/>
                </a:cubicBezTo>
                <a:cubicBezTo>
                  <a:pt x="777" y="8319"/>
                  <a:pt x="1243" y="8173"/>
                  <a:pt x="1709" y="8173"/>
                </a:cubicBezTo>
                <a:cubicBezTo>
                  <a:pt x="11965" y="8173"/>
                  <a:pt x="11965" y="8173"/>
                  <a:pt x="11965" y="8173"/>
                </a:cubicBezTo>
                <a:cubicBezTo>
                  <a:pt x="7770" y="4086"/>
                  <a:pt x="7770" y="4086"/>
                  <a:pt x="7770" y="4086"/>
                </a:cubicBezTo>
                <a:cubicBezTo>
                  <a:pt x="7304" y="3795"/>
                  <a:pt x="7148" y="3357"/>
                  <a:pt x="7148" y="2919"/>
                </a:cubicBezTo>
                <a:cubicBezTo>
                  <a:pt x="7148" y="2335"/>
                  <a:pt x="7304" y="1897"/>
                  <a:pt x="7770" y="1605"/>
                </a:cubicBezTo>
                <a:cubicBezTo>
                  <a:pt x="8858" y="584"/>
                  <a:pt x="8858" y="584"/>
                  <a:pt x="8858" y="584"/>
                </a:cubicBezTo>
                <a:cubicBezTo>
                  <a:pt x="9168" y="292"/>
                  <a:pt x="9635" y="0"/>
                  <a:pt x="10101" y="0"/>
                </a:cubicBezTo>
                <a:cubicBezTo>
                  <a:pt x="10722" y="0"/>
                  <a:pt x="11188" y="292"/>
                  <a:pt x="11499" y="584"/>
                </a:cubicBezTo>
                <a:cubicBezTo>
                  <a:pt x="20978" y="9486"/>
                  <a:pt x="20978" y="9486"/>
                  <a:pt x="20978" y="9486"/>
                </a:cubicBezTo>
                <a:cubicBezTo>
                  <a:pt x="21445" y="9924"/>
                  <a:pt x="21600" y="10362"/>
                  <a:pt x="21600" y="108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E105FDEF-2CF2-10E8-C3F3-4B9BC5B0E218}"/>
              </a:ext>
            </a:extLst>
          </p:cNvPr>
          <p:cNvSpPr/>
          <p:nvPr/>
        </p:nvSpPr>
        <p:spPr>
          <a:xfrm>
            <a:off x="16143839" y="6063835"/>
            <a:ext cx="412259" cy="443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1238"/>
                  <a:pt x="21445" y="11676"/>
                  <a:pt x="20978" y="12114"/>
                </a:cubicBezTo>
                <a:cubicBezTo>
                  <a:pt x="11499" y="21016"/>
                  <a:pt x="11499" y="21016"/>
                  <a:pt x="11499" y="21016"/>
                </a:cubicBezTo>
                <a:cubicBezTo>
                  <a:pt x="11033" y="21308"/>
                  <a:pt x="10722" y="21600"/>
                  <a:pt x="10101" y="21600"/>
                </a:cubicBezTo>
                <a:cubicBezTo>
                  <a:pt x="9635" y="21600"/>
                  <a:pt x="9168" y="21308"/>
                  <a:pt x="8858" y="21016"/>
                </a:cubicBezTo>
                <a:cubicBezTo>
                  <a:pt x="7770" y="19995"/>
                  <a:pt x="7770" y="19995"/>
                  <a:pt x="7770" y="19995"/>
                </a:cubicBezTo>
                <a:cubicBezTo>
                  <a:pt x="7304" y="19703"/>
                  <a:pt x="7148" y="19265"/>
                  <a:pt x="7148" y="18681"/>
                </a:cubicBezTo>
                <a:cubicBezTo>
                  <a:pt x="7148" y="18243"/>
                  <a:pt x="7304" y="17805"/>
                  <a:pt x="7770" y="17514"/>
                </a:cubicBezTo>
                <a:cubicBezTo>
                  <a:pt x="11965" y="13427"/>
                  <a:pt x="11965" y="13427"/>
                  <a:pt x="11965" y="13427"/>
                </a:cubicBezTo>
                <a:cubicBezTo>
                  <a:pt x="1709" y="13427"/>
                  <a:pt x="1709" y="13427"/>
                  <a:pt x="1709" y="13427"/>
                </a:cubicBezTo>
                <a:cubicBezTo>
                  <a:pt x="1243" y="13427"/>
                  <a:pt x="777" y="13281"/>
                  <a:pt x="466" y="12989"/>
                </a:cubicBezTo>
                <a:cubicBezTo>
                  <a:pt x="155" y="12551"/>
                  <a:pt x="0" y="12114"/>
                  <a:pt x="0" y="11676"/>
                </a:cubicBezTo>
                <a:cubicBezTo>
                  <a:pt x="0" y="9924"/>
                  <a:pt x="0" y="9924"/>
                  <a:pt x="0" y="9924"/>
                </a:cubicBezTo>
                <a:cubicBezTo>
                  <a:pt x="0" y="9486"/>
                  <a:pt x="155" y="9049"/>
                  <a:pt x="466" y="8611"/>
                </a:cubicBezTo>
                <a:cubicBezTo>
                  <a:pt x="777" y="8319"/>
                  <a:pt x="1243" y="8173"/>
                  <a:pt x="1709" y="8173"/>
                </a:cubicBezTo>
                <a:cubicBezTo>
                  <a:pt x="11965" y="8173"/>
                  <a:pt x="11965" y="8173"/>
                  <a:pt x="11965" y="8173"/>
                </a:cubicBezTo>
                <a:cubicBezTo>
                  <a:pt x="7770" y="4086"/>
                  <a:pt x="7770" y="4086"/>
                  <a:pt x="7770" y="4086"/>
                </a:cubicBezTo>
                <a:cubicBezTo>
                  <a:pt x="7304" y="3795"/>
                  <a:pt x="7148" y="3357"/>
                  <a:pt x="7148" y="2919"/>
                </a:cubicBezTo>
                <a:cubicBezTo>
                  <a:pt x="7148" y="2335"/>
                  <a:pt x="7304" y="1897"/>
                  <a:pt x="7770" y="1605"/>
                </a:cubicBezTo>
                <a:cubicBezTo>
                  <a:pt x="8858" y="584"/>
                  <a:pt x="8858" y="584"/>
                  <a:pt x="8858" y="584"/>
                </a:cubicBezTo>
                <a:cubicBezTo>
                  <a:pt x="9168" y="292"/>
                  <a:pt x="9635" y="0"/>
                  <a:pt x="10101" y="0"/>
                </a:cubicBezTo>
                <a:cubicBezTo>
                  <a:pt x="10722" y="0"/>
                  <a:pt x="11188" y="292"/>
                  <a:pt x="11499" y="584"/>
                </a:cubicBezTo>
                <a:cubicBezTo>
                  <a:pt x="20978" y="9486"/>
                  <a:pt x="20978" y="9486"/>
                  <a:pt x="20978" y="9486"/>
                </a:cubicBezTo>
                <a:cubicBezTo>
                  <a:pt x="21445" y="9924"/>
                  <a:pt x="21600" y="10362"/>
                  <a:pt x="21600" y="108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tudio…">
            <a:extLst>
              <a:ext uri="{FF2B5EF4-FFF2-40B4-BE49-F238E27FC236}">
                <a16:creationId xmlns:a16="http://schemas.microsoft.com/office/drawing/2014/main" id="{6C61F912-A47F-E9B1-5370-C37EC5EA95C1}"/>
              </a:ext>
            </a:extLst>
          </p:cNvPr>
          <p:cNvSpPr txBox="1"/>
          <p:nvPr/>
        </p:nvSpPr>
        <p:spPr>
          <a:xfrm>
            <a:off x="17328323" y="5116823"/>
            <a:ext cx="6195607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Primeras acciones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Se encargaron 2 informes de consultoría relevantes financiados por el BID. 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TECNALIA y Estudio Pittamiglio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 err="1">
                <a:latin typeface="Outfit Light" pitchFamily="2" charset="0"/>
              </a:rPr>
              <a:t>Ec</a:t>
            </a:r>
            <a:r>
              <a:rPr lang="es-ES" sz="2800" b="0" dirty="0">
                <a:latin typeface="Outfit Light" pitchFamily="2" charset="0"/>
              </a:rPr>
              <a:t>. Gabriel </a:t>
            </a:r>
            <a:r>
              <a:rPr lang="es-ES" sz="2800" b="0" dirty="0" err="1">
                <a:latin typeface="Outfit Light" pitchFamily="2" charset="0"/>
              </a:rPr>
              <a:t>Oddone</a:t>
            </a:r>
            <a:r>
              <a:rPr lang="es-ES" sz="2800" b="0" dirty="0">
                <a:latin typeface="Outfit Ligh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4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7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30" grpId="0" animBg="1"/>
      <p:bldP spid="12" grpId="0" animBg="1"/>
      <p:bldP spid="2" grpId="0" animBg="1"/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"/>
          <p:cNvSpPr/>
          <p:nvPr/>
        </p:nvSpPr>
        <p:spPr>
          <a:xfrm>
            <a:off x="0" y="10760149"/>
            <a:ext cx="24384000" cy="295585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11779" y="12698313"/>
            <a:ext cx="158428" cy="304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rPr/>
              <a:t>6</a:t>
            </a:fld>
            <a:endParaRPr dirty="0"/>
          </a:p>
        </p:txBody>
      </p:sp>
      <p:sp>
        <p:nvSpPr>
          <p:cNvPr id="130" name="Studio…"/>
          <p:cNvSpPr txBox="1"/>
          <p:nvPr/>
        </p:nvSpPr>
        <p:spPr>
          <a:xfrm>
            <a:off x="2035372" y="4854408"/>
            <a:ext cx="6513320" cy="510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Consultoría: Estrategia de Valorización y Disposición Final de ROCs para Montevideo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Se trató de la elaboración de un diagnóstico y de la generación de lineamientos de propuestas de transformación.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 lang="es-ES" sz="2800" b="0" dirty="0">
              <a:latin typeface="Outfit Light" pitchFamily="2" charset="0"/>
            </a:endParaRP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En el marco de Aprobación de </a:t>
            </a:r>
            <a:r>
              <a:rPr lang="es-ES" sz="2800" dirty="0">
                <a:latin typeface="Outfit Light" pitchFamily="2" charset="0"/>
              </a:rPr>
              <a:t>Ley 19.829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de gestión integral de residuos </a:t>
            </a:r>
            <a:r>
              <a:rPr lang="es-ES" sz="2800" dirty="0">
                <a:latin typeface="Outfit Light" pitchFamily="2" charset="0"/>
              </a:rPr>
              <a:t>(Set-19)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11ADA1-5CEC-4AC3-91E2-E576E80A8D23}"/>
              </a:ext>
            </a:extLst>
          </p:cNvPr>
          <p:cNvCxnSpPr/>
          <p:nvPr/>
        </p:nvCxnSpPr>
        <p:spPr>
          <a:xfrm>
            <a:off x="2035372" y="2059285"/>
            <a:ext cx="1264543" cy="0"/>
          </a:xfrm>
          <a:prstGeom prst="line">
            <a:avLst/>
          </a:prstGeom>
          <a:noFill/>
          <a:ln w="635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More business is lost every year…">
            <a:extLst>
              <a:ext uri="{FF2B5EF4-FFF2-40B4-BE49-F238E27FC236}">
                <a16:creationId xmlns:a16="http://schemas.microsoft.com/office/drawing/2014/main" id="{11765A14-BB6C-B941-9321-0E2FD81EBB51}"/>
              </a:ext>
            </a:extLst>
          </p:cNvPr>
          <p:cNvSpPr txBox="1"/>
          <p:nvPr/>
        </p:nvSpPr>
        <p:spPr>
          <a:xfrm>
            <a:off x="2035372" y="2539166"/>
            <a:ext cx="10724664" cy="233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dirty="0">
                <a:solidFill>
                  <a:schemeClr val="accent6"/>
                </a:solidFill>
                <a:latin typeface="Outfit" pitchFamily="2" charset="0"/>
              </a:rPr>
              <a:t>FEBRERO 2020: Presentación resultados de Consultoría TECNALIA-Estudio Pittamiglio</a:t>
            </a:r>
          </a:p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s-ES" dirty="0">
              <a:latin typeface="Outfit" pitchFamily="2" charset="0"/>
            </a:endParaRPr>
          </a:p>
        </p:txBody>
      </p:sp>
      <p:sp>
        <p:nvSpPr>
          <p:cNvPr id="2" name="Studio…">
            <a:extLst>
              <a:ext uri="{FF2B5EF4-FFF2-40B4-BE49-F238E27FC236}">
                <a16:creationId xmlns:a16="http://schemas.microsoft.com/office/drawing/2014/main" id="{44E6E833-30E6-C528-821A-98FBADBEA8C3}"/>
              </a:ext>
            </a:extLst>
          </p:cNvPr>
          <p:cNvSpPr txBox="1"/>
          <p:nvPr/>
        </p:nvSpPr>
        <p:spPr>
          <a:xfrm>
            <a:off x="9634369" y="4783526"/>
            <a:ext cx="7489744" cy="510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Producto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Análisis de normativa y escenario legal existente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Mapeo de actores relacionados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Status de la gestión de ROCs actual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Definición de objetivos estratégicos y ejes de actuación</a:t>
            </a:r>
          </a:p>
          <a:p>
            <a:pPr marL="457200" indent="-457200" algn="l">
              <a:lnSpc>
                <a:spcPct val="150000"/>
              </a:lnSpc>
              <a:buFontTx/>
              <a:buChar char="-"/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Planificación estratégica 2030: indicadores y metas</a:t>
            </a:r>
          </a:p>
        </p:txBody>
      </p:sp>
      <p:sp>
        <p:nvSpPr>
          <p:cNvPr id="3" name="Shape">
            <a:extLst>
              <a:ext uri="{FF2B5EF4-FFF2-40B4-BE49-F238E27FC236}">
                <a16:creationId xmlns:a16="http://schemas.microsoft.com/office/drawing/2014/main" id="{07455333-ED64-FBB2-C074-B7A276E6D993}"/>
              </a:ext>
            </a:extLst>
          </p:cNvPr>
          <p:cNvSpPr/>
          <p:nvPr/>
        </p:nvSpPr>
        <p:spPr>
          <a:xfrm>
            <a:off x="8833652" y="6063834"/>
            <a:ext cx="412259" cy="443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1238"/>
                  <a:pt x="21445" y="11676"/>
                  <a:pt x="20978" y="12114"/>
                </a:cubicBezTo>
                <a:cubicBezTo>
                  <a:pt x="11499" y="21016"/>
                  <a:pt x="11499" y="21016"/>
                  <a:pt x="11499" y="21016"/>
                </a:cubicBezTo>
                <a:cubicBezTo>
                  <a:pt x="11033" y="21308"/>
                  <a:pt x="10722" y="21600"/>
                  <a:pt x="10101" y="21600"/>
                </a:cubicBezTo>
                <a:cubicBezTo>
                  <a:pt x="9635" y="21600"/>
                  <a:pt x="9168" y="21308"/>
                  <a:pt x="8858" y="21016"/>
                </a:cubicBezTo>
                <a:cubicBezTo>
                  <a:pt x="7770" y="19995"/>
                  <a:pt x="7770" y="19995"/>
                  <a:pt x="7770" y="19995"/>
                </a:cubicBezTo>
                <a:cubicBezTo>
                  <a:pt x="7304" y="19703"/>
                  <a:pt x="7148" y="19265"/>
                  <a:pt x="7148" y="18681"/>
                </a:cubicBezTo>
                <a:cubicBezTo>
                  <a:pt x="7148" y="18243"/>
                  <a:pt x="7304" y="17805"/>
                  <a:pt x="7770" y="17514"/>
                </a:cubicBezTo>
                <a:cubicBezTo>
                  <a:pt x="11965" y="13427"/>
                  <a:pt x="11965" y="13427"/>
                  <a:pt x="11965" y="13427"/>
                </a:cubicBezTo>
                <a:cubicBezTo>
                  <a:pt x="1709" y="13427"/>
                  <a:pt x="1709" y="13427"/>
                  <a:pt x="1709" y="13427"/>
                </a:cubicBezTo>
                <a:cubicBezTo>
                  <a:pt x="1243" y="13427"/>
                  <a:pt x="777" y="13281"/>
                  <a:pt x="466" y="12989"/>
                </a:cubicBezTo>
                <a:cubicBezTo>
                  <a:pt x="155" y="12551"/>
                  <a:pt x="0" y="12114"/>
                  <a:pt x="0" y="11676"/>
                </a:cubicBezTo>
                <a:cubicBezTo>
                  <a:pt x="0" y="9924"/>
                  <a:pt x="0" y="9924"/>
                  <a:pt x="0" y="9924"/>
                </a:cubicBezTo>
                <a:cubicBezTo>
                  <a:pt x="0" y="9486"/>
                  <a:pt x="155" y="9049"/>
                  <a:pt x="466" y="8611"/>
                </a:cubicBezTo>
                <a:cubicBezTo>
                  <a:pt x="777" y="8319"/>
                  <a:pt x="1243" y="8173"/>
                  <a:pt x="1709" y="8173"/>
                </a:cubicBezTo>
                <a:cubicBezTo>
                  <a:pt x="11965" y="8173"/>
                  <a:pt x="11965" y="8173"/>
                  <a:pt x="11965" y="8173"/>
                </a:cubicBezTo>
                <a:cubicBezTo>
                  <a:pt x="7770" y="4086"/>
                  <a:pt x="7770" y="4086"/>
                  <a:pt x="7770" y="4086"/>
                </a:cubicBezTo>
                <a:cubicBezTo>
                  <a:pt x="7304" y="3795"/>
                  <a:pt x="7148" y="3357"/>
                  <a:pt x="7148" y="2919"/>
                </a:cubicBezTo>
                <a:cubicBezTo>
                  <a:pt x="7148" y="2335"/>
                  <a:pt x="7304" y="1897"/>
                  <a:pt x="7770" y="1605"/>
                </a:cubicBezTo>
                <a:cubicBezTo>
                  <a:pt x="8858" y="584"/>
                  <a:pt x="8858" y="584"/>
                  <a:pt x="8858" y="584"/>
                </a:cubicBezTo>
                <a:cubicBezTo>
                  <a:pt x="9168" y="292"/>
                  <a:pt x="9635" y="0"/>
                  <a:pt x="10101" y="0"/>
                </a:cubicBezTo>
                <a:cubicBezTo>
                  <a:pt x="10722" y="0"/>
                  <a:pt x="11188" y="292"/>
                  <a:pt x="11499" y="584"/>
                </a:cubicBezTo>
                <a:cubicBezTo>
                  <a:pt x="20978" y="9486"/>
                  <a:pt x="20978" y="9486"/>
                  <a:pt x="20978" y="9486"/>
                </a:cubicBezTo>
                <a:cubicBezTo>
                  <a:pt x="21445" y="9924"/>
                  <a:pt x="21600" y="10362"/>
                  <a:pt x="21600" y="108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E105FDEF-2CF2-10E8-C3F3-4B9BC5B0E218}"/>
              </a:ext>
            </a:extLst>
          </p:cNvPr>
          <p:cNvSpPr/>
          <p:nvPr/>
        </p:nvSpPr>
        <p:spPr>
          <a:xfrm>
            <a:off x="17678566" y="6063835"/>
            <a:ext cx="412259" cy="4436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cubicBezTo>
                  <a:pt x="21600" y="11238"/>
                  <a:pt x="21445" y="11676"/>
                  <a:pt x="20978" y="12114"/>
                </a:cubicBezTo>
                <a:cubicBezTo>
                  <a:pt x="11499" y="21016"/>
                  <a:pt x="11499" y="21016"/>
                  <a:pt x="11499" y="21016"/>
                </a:cubicBezTo>
                <a:cubicBezTo>
                  <a:pt x="11033" y="21308"/>
                  <a:pt x="10722" y="21600"/>
                  <a:pt x="10101" y="21600"/>
                </a:cubicBezTo>
                <a:cubicBezTo>
                  <a:pt x="9635" y="21600"/>
                  <a:pt x="9168" y="21308"/>
                  <a:pt x="8858" y="21016"/>
                </a:cubicBezTo>
                <a:cubicBezTo>
                  <a:pt x="7770" y="19995"/>
                  <a:pt x="7770" y="19995"/>
                  <a:pt x="7770" y="19995"/>
                </a:cubicBezTo>
                <a:cubicBezTo>
                  <a:pt x="7304" y="19703"/>
                  <a:pt x="7148" y="19265"/>
                  <a:pt x="7148" y="18681"/>
                </a:cubicBezTo>
                <a:cubicBezTo>
                  <a:pt x="7148" y="18243"/>
                  <a:pt x="7304" y="17805"/>
                  <a:pt x="7770" y="17514"/>
                </a:cubicBezTo>
                <a:cubicBezTo>
                  <a:pt x="11965" y="13427"/>
                  <a:pt x="11965" y="13427"/>
                  <a:pt x="11965" y="13427"/>
                </a:cubicBezTo>
                <a:cubicBezTo>
                  <a:pt x="1709" y="13427"/>
                  <a:pt x="1709" y="13427"/>
                  <a:pt x="1709" y="13427"/>
                </a:cubicBezTo>
                <a:cubicBezTo>
                  <a:pt x="1243" y="13427"/>
                  <a:pt x="777" y="13281"/>
                  <a:pt x="466" y="12989"/>
                </a:cubicBezTo>
                <a:cubicBezTo>
                  <a:pt x="155" y="12551"/>
                  <a:pt x="0" y="12114"/>
                  <a:pt x="0" y="11676"/>
                </a:cubicBezTo>
                <a:cubicBezTo>
                  <a:pt x="0" y="9924"/>
                  <a:pt x="0" y="9924"/>
                  <a:pt x="0" y="9924"/>
                </a:cubicBezTo>
                <a:cubicBezTo>
                  <a:pt x="0" y="9486"/>
                  <a:pt x="155" y="9049"/>
                  <a:pt x="466" y="8611"/>
                </a:cubicBezTo>
                <a:cubicBezTo>
                  <a:pt x="777" y="8319"/>
                  <a:pt x="1243" y="8173"/>
                  <a:pt x="1709" y="8173"/>
                </a:cubicBezTo>
                <a:cubicBezTo>
                  <a:pt x="11965" y="8173"/>
                  <a:pt x="11965" y="8173"/>
                  <a:pt x="11965" y="8173"/>
                </a:cubicBezTo>
                <a:cubicBezTo>
                  <a:pt x="7770" y="4086"/>
                  <a:pt x="7770" y="4086"/>
                  <a:pt x="7770" y="4086"/>
                </a:cubicBezTo>
                <a:cubicBezTo>
                  <a:pt x="7304" y="3795"/>
                  <a:pt x="7148" y="3357"/>
                  <a:pt x="7148" y="2919"/>
                </a:cubicBezTo>
                <a:cubicBezTo>
                  <a:pt x="7148" y="2335"/>
                  <a:pt x="7304" y="1897"/>
                  <a:pt x="7770" y="1605"/>
                </a:cubicBezTo>
                <a:cubicBezTo>
                  <a:pt x="8858" y="584"/>
                  <a:pt x="8858" y="584"/>
                  <a:pt x="8858" y="584"/>
                </a:cubicBezTo>
                <a:cubicBezTo>
                  <a:pt x="9168" y="292"/>
                  <a:pt x="9635" y="0"/>
                  <a:pt x="10101" y="0"/>
                </a:cubicBezTo>
                <a:cubicBezTo>
                  <a:pt x="10722" y="0"/>
                  <a:pt x="11188" y="292"/>
                  <a:pt x="11499" y="584"/>
                </a:cubicBezTo>
                <a:cubicBezTo>
                  <a:pt x="20978" y="9486"/>
                  <a:pt x="20978" y="9486"/>
                  <a:pt x="20978" y="9486"/>
                </a:cubicBezTo>
                <a:cubicBezTo>
                  <a:pt x="21445" y="9924"/>
                  <a:pt x="21600" y="10362"/>
                  <a:pt x="21600" y="1080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tudio…">
            <a:extLst>
              <a:ext uri="{FF2B5EF4-FFF2-40B4-BE49-F238E27FC236}">
                <a16:creationId xmlns:a16="http://schemas.microsoft.com/office/drawing/2014/main" id="{6C61F912-A47F-E9B1-5370-C37EC5EA95C1}"/>
              </a:ext>
            </a:extLst>
          </p:cNvPr>
          <p:cNvSpPr txBox="1"/>
          <p:nvPr/>
        </p:nvSpPr>
        <p:spPr>
          <a:xfrm>
            <a:off x="18520905" y="4875190"/>
            <a:ext cx="6195607" cy="251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Ejes de actuación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Marco de gobernanza y regulación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Infraestructura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Capacitación y sensibilización</a:t>
            </a:r>
          </a:p>
        </p:txBody>
      </p:sp>
    </p:spTree>
    <p:extLst>
      <p:ext uri="{BB962C8B-B14F-4D97-AF65-F5344CB8AC3E}">
        <p14:creationId xmlns:p14="http://schemas.microsoft.com/office/powerpoint/2010/main" val="47891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7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30" grpId="0" animBg="1"/>
      <p:bldP spid="12" grpId="0" animBg="1"/>
      <p:bldP spid="2" grpId="0" animBg="1"/>
      <p:bldP spid="3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/>
              <a:pPr/>
              <a:t>7</a:t>
            </a:fld>
            <a:endParaRPr lang="en-US" dirty="0"/>
          </a:p>
        </p:txBody>
      </p:sp>
      <p:pic>
        <p:nvPicPr>
          <p:cNvPr id="3" name="Marcador de posición de imagen 2">
            <a:extLst>
              <a:ext uri="{FF2B5EF4-FFF2-40B4-BE49-F238E27FC236}">
                <a16:creationId xmlns:a16="http://schemas.microsoft.com/office/drawing/2014/main" id="{FCC7E267-D545-7185-29C4-0855145A5517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85" b="31185"/>
          <a:stretch>
            <a:fillRect/>
          </a:stretch>
        </p:blipFill>
        <p:spPr>
          <a:xfrm>
            <a:off x="0" y="-3"/>
            <a:ext cx="24384000" cy="6858003"/>
          </a:xfrm>
          <a:prstGeom prst="rect">
            <a:avLst/>
          </a:prstGeom>
        </p:spPr>
      </p:pic>
      <p:sp>
        <p:nvSpPr>
          <p:cNvPr id="94" name="Opacity"/>
          <p:cNvSpPr/>
          <p:nvPr/>
        </p:nvSpPr>
        <p:spPr>
          <a:xfrm>
            <a:off x="0" y="-3"/>
            <a:ext cx="24384000" cy="6858000"/>
          </a:xfrm>
          <a:prstGeom prst="rect">
            <a:avLst/>
          </a:prstGeom>
          <a:solidFill>
            <a:srgbClr val="22272F">
              <a:alpha val="8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81" name="Support…"/>
          <p:cNvSpPr txBox="1"/>
          <p:nvPr/>
        </p:nvSpPr>
        <p:spPr>
          <a:xfrm>
            <a:off x="1964365" y="9469337"/>
            <a:ext cx="6195607" cy="25185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IM</a:t>
            </a:r>
            <a:endParaRPr sz="2800" dirty="0">
              <a:latin typeface="Outfit" pitchFamily="2" charset="0"/>
            </a:endParaRP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Elaboración de normativa departamental y la conformación de oficina institucional que acompañe la gestión de ROCs. </a:t>
            </a:r>
            <a:endParaRPr sz="2800" b="0" dirty="0">
              <a:latin typeface="Outfit Light" pitchFamily="2" charset="0"/>
            </a:endParaRPr>
          </a:p>
        </p:txBody>
      </p:sp>
      <p:sp>
        <p:nvSpPr>
          <p:cNvPr id="82" name="Rounded Rectangle"/>
          <p:cNvSpPr/>
          <p:nvPr/>
        </p:nvSpPr>
        <p:spPr>
          <a:xfrm>
            <a:off x="1964365" y="7896222"/>
            <a:ext cx="1016001" cy="1016001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85" name="Analysis…"/>
          <p:cNvSpPr txBox="1"/>
          <p:nvPr/>
        </p:nvSpPr>
        <p:spPr>
          <a:xfrm>
            <a:off x="9058022" y="9469337"/>
            <a:ext cx="6195607" cy="3811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CCU</a:t>
            </a:r>
            <a:endParaRPr sz="2800" dirty="0">
              <a:latin typeface="Outfit" pitchFamily="2" charset="0"/>
            </a:endParaRP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Generar instancias de sensibilización y capacitación, promover la inversión en infraestructura de valorización y disposición final de ROCs y generar acciones para desarrollar plan de gestión.</a:t>
            </a:r>
            <a:endParaRPr sz="2800" b="0" dirty="0">
              <a:latin typeface="Outfit Light" pitchFamily="2" charset="0"/>
            </a:endParaRPr>
          </a:p>
        </p:txBody>
      </p:sp>
      <p:sp>
        <p:nvSpPr>
          <p:cNvPr id="86" name="Rounded Rectangle"/>
          <p:cNvSpPr/>
          <p:nvPr/>
        </p:nvSpPr>
        <p:spPr>
          <a:xfrm>
            <a:off x="9058022" y="7896222"/>
            <a:ext cx="1016001" cy="1016001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89" name="Connection…"/>
          <p:cNvSpPr txBox="1"/>
          <p:nvPr/>
        </p:nvSpPr>
        <p:spPr>
          <a:xfrm>
            <a:off x="16151679" y="9469337"/>
            <a:ext cx="6195607" cy="1872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MA</a:t>
            </a:r>
            <a:endParaRPr sz="2800" dirty="0">
              <a:latin typeface="Outfit" pitchFamily="2" charset="0"/>
            </a:endParaRP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Elaborar normativa nacional específica de residuos de obra civil.</a:t>
            </a:r>
            <a:endParaRPr sz="2800" b="0" dirty="0">
              <a:latin typeface="Outfit Light" pitchFamily="2" charset="0"/>
            </a:endParaRPr>
          </a:p>
        </p:txBody>
      </p:sp>
      <p:sp>
        <p:nvSpPr>
          <p:cNvPr id="90" name="Rounded Rectangle"/>
          <p:cNvSpPr/>
          <p:nvPr/>
        </p:nvSpPr>
        <p:spPr>
          <a:xfrm>
            <a:off x="16151679" y="7896222"/>
            <a:ext cx="1016001" cy="1016001"/>
          </a:xfrm>
          <a:prstGeom prst="roundRect">
            <a:avLst>
              <a:gd name="adj" fmla="val 10000"/>
            </a:avLst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97" name="More business is lost every year…"/>
          <p:cNvSpPr txBox="1"/>
          <p:nvPr/>
        </p:nvSpPr>
        <p:spPr>
          <a:xfrm>
            <a:off x="2035372" y="2539166"/>
            <a:ext cx="15525263" cy="2336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defRPr sz="4000">
                <a:solidFill>
                  <a:srgbClr val="F7F9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dirty="0">
                <a:latin typeface="Outfit" pitchFamily="2" charset="0"/>
              </a:rPr>
              <a:t>MAYO 2021: Firma de Convenio IM-CCU-DINACEA</a:t>
            </a:r>
          </a:p>
          <a:p>
            <a:pPr algn="l">
              <a:lnSpc>
                <a:spcPct val="130000"/>
              </a:lnSpc>
              <a:defRPr sz="4000">
                <a:solidFill>
                  <a:srgbClr val="F7F9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b="0" dirty="0">
                <a:latin typeface="Outfit" pitchFamily="2" charset="0"/>
              </a:rPr>
              <a:t>Se firmó el acuerdo porque se consideró necesario ampliar el diálogo y conformar una mesa de trabajo más amplia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CB9006-11DF-6B40-BEB2-BB8E3763A43D}"/>
              </a:ext>
            </a:extLst>
          </p:cNvPr>
          <p:cNvCxnSpPr/>
          <p:nvPr/>
        </p:nvCxnSpPr>
        <p:spPr>
          <a:xfrm>
            <a:off x="2035372" y="2059285"/>
            <a:ext cx="1264543" cy="0"/>
          </a:xfrm>
          <a:prstGeom prst="line">
            <a:avLst/>
          </a:prstGeom>
          <a:noFill/>
          <a:ln w="63500" cap="flat">
            <a:solidFill>
              <a:srgbClr val="F7F9FF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ctángulo 1">
            <a:extLst>
              <a:ext uri="{FF2B5EF4-FFF2-40B4-BE49-F238E27FC236}">
                <a16:creationId xmlns:a16="http://schemas.microsoft.com/office/drawing/2014/main" id="{A8DC7E5D-86D2-3446-2586-222926759F33}"/>
              </a:ext>
            </a:extLst>
          </p:cNvPr>
          <p:cNvSpPr/>
          <p:nvPr/>
        </p:nvSpPr>
        <p:spPr>
          <a:xfrm>
            <a:off x="1579418" y="12427527"/>
            <a:ext cx="4031673" cy="1016001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81" grpId="0" animBg="1"/>
      <p:bldP spid="82" grpId="0" animBg="1"/>
      <p:bldP spid="85" grpId="0" animBg="1"/>
      <p:bldP spid="86" grpId="0" animBg="1"/>
      <p:bldP spid="89" grpId="0" animBg="1"/>
      <p:bldP spid="90" grpId="0" animBg="1"/>
      <p:bldP spid="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"/>
          <p:cNvSpPr/>
          <p:nvPr/>
        </p:nvSpPr>
        <p:spPr>
          <a:xfrm>
            <a:off x="0" y="10760149"/>
            <a:ext cx="24384000" cy="295585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111779" y="12698313"/>
            <a:ext cx="158428" cy="3048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rPr/>
              <a:t>8</a:t>
            </a:fld>
            <a:endParaRPr dirty="0"/>
          </a:p>
        </p:txBody>
      </p:sp>
      <p:sp>
        <p:nvSpPr>
          <p:cNvPr id="130" name="Studio…"/>
          <p:cNvSpPr txBox="1"/>
          <p:nvPr/>
        </p:nvSpPr>
        <p:spPr>
          <a:xfrm>
            <a:off x="2035372" y="5116823"/>
            <a:ext cx="6195607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Proyecto 1: Diagnóstico de circularidad en el sector de la construcción (ANDE, MIEM, PAGE, ONUDI)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Programa de Oportunidades Circulares 2020.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11ADA1-5CEC-4AC3-91E2-E576E80A8D23}"/>
              </a:ext>
            </a:extLst>
          </p:cNvPr>
          <p:cNvCxnSpPr/>
          <p:nvPr/>
        </p:nvCxnSpPr>
        <p:spPr>
          <a:xfrm>
            <a:off x="2035372" y="2059285"/>
            <a:ext cx="1264543" cy="0"/>
          </a:xfrm>
          <a:prstGeom prst="line">
            <a:avLst/>
          </a:prstGeom>
          <a:noFill/>
          <a:ln w="635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More business is lost every year…">
            <a:extLst>
              <a:ext uri="{FF2B5EF4-FFF2-40B4-BE49-F238E27FC236}">
                <a16:creationId xmlns:a16="http://schemas.microsoft.com/office/drawing/2014/main" id="{11765A14-BB6C-B941-9321-0E2FD81EBB51}"/>
              </a:ext>
            </a:extLst>
          </p:cNvPr>
          <p:cNvSpPr txBox="1"/>
          <p:nvPr/>
        </p:nvSpPr>
        <p:spPr>
          <a:xfrm>
            <a:off x="2035372" y="2539166"/>
            <a:ext cx="12407992" cy="1535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dirty="0">
                <a:solidFill>
                  <a:schemeClr val="accent6"/>
                </a:solidFill>
                <a:latin typeface="Outfit" pitchFamily="2" charset="0"/>
              </a:rPr>
              <a:t>2021: Puesta en marcha de 3 proyectos CCU en torno a sustentabilidad + Instancias de sensibilización</a:t>
            </a:r>
            <a:endParaRPr lang="es-ES" dirty="0">
              <a:latin typeface="Outfit" pitchFamily="2" charset="0"/>
            </a:endParaRPr>
          </a:p>
        </p:txBody>
      </p:sp>
      <p:sp>
        <p:nvSpPr>
          <p:cNvPr id="2" name="Studio…">
            <a:extLst>
              <a:ext uri="{FF2B5EF4-FFF2-40B4-BE49-F238E27FC236}">
                <a16:creationId xmlns:a16="http://schemas.microsoft.com/office/drawing/2014/main" id="{44E6E833-30E6-C528-821A-98FBADBEA8C3}"/>
              </a:ext>
            </a:extLst>
          </p:cNvPr>
          <p:cNvSpPr txBox="1"/>
          <p:nvPr/>
        </p:nvSpPr>
        <p:spPr>
          <a:xfrm>
            <a:off x="9681847" y="5116823"/>
            <a:ext cx="6195607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Proyecto 2: Gestión de residuos de obra civil desde la perspectiva de desarrollo sustentable y economía circular (OIT)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En el marco de Cooperación Técnica CCU-OIT. </a:t>
            </a:r>
          </a:p>
        </p:txBody>
      </p:sp>
      <p:sp>
        <p:nvSpPr>
          <p:cNvPr id="6" name="Studio…">
            <a:extLst>
              <a:ext uri="{FF2B5EF4-FFF2-40B4-BE49-F238E27FC236}">
                <a16:creationId xmlns:a16="http://schemas.microsoft.com/office/drawing/2014/main" id="{6C61F912-A47F-E9B1-5370-C37EC5EA95C1}"/>
              </a:ext>
            </a:extLst>
          </p:cNvPr>
          <p:cNvSpPr txBox="1"/>
          <p:nvPr/>
        </p:nvSpPr>
        <p:spPr>
          <a:xfrm>
            <a:off x="17328323" y="5116822"/>
            <a:ext cx="6195607" cy="316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sz="2800" dirty="0">
                <a:latin typeface="Outfit" pitchFamily="2" charset="0"/>
              </a:rPr>
              <a:t>Proyecto 3: Aporte para la redacción del Plan Departamental de Montevideo para la Gestión de ROCs (OIT) </a:t>
            </a:r>
          </a:p>
          <a:p>
            <a:pPr algn="l">
              <a:lnSpc>
                <a:spcPct val="150000"/>
              </a:lnSpc>
              <a:defRPr sz="2000" b="0">
                <a:solidFill>
                  <a:srgbClr val="797D8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r>
              <a:rPr lang="es-ES" sz="2800" b="0" dirty="0">
                <a:latin typeface="Outfit Light" pitchFamily="2" charset="0"/>
              </a:rPr>
              <a:t>En el marco de Cooperación Técnica CCU-OIT. </a:t>
            </a: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E6723736-BA04-A0CB-2C67-4CDFD2CD8069}"/>
              </a:ext>
            </a:extLst>
          </p:cNvPr>
          <p:cNvSpPr/>
          <p:nvPr/>
        </p:nvSpPr>
        <p:spPr>
          <a:xfrm>
            <a:off x="8512767" y="6113025"/>
            <a:ext cx="443645" cy="440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032"/>
                </a:moveTo>
                <a:lnTo>
                  <a:pt x="0" y="7568"/>
                </a:lnTo>
                <a:lnTo>
                  <a:pt x="7513" y="7568"/>
                </a:lnTo>
                <a:lnTo>
                  <a:pt x="7513" y="0"/>
                </a:lnTo>
                <a:lnTo>
                  <a:pt x="14087" y="0"/>
                </a:lnTo>
                <a:lnTo>
                  <a:pt x="14087" y="7568"/>
                </a:lnTo>
                <a:lnTo>
                  <a:pt x="21600" y="7568"/>
                </a:lnTo>
                <a:lnTo>
                  <a:pt x="21600" y="14032"/>
                </a:lnTo>
                <a:lnTo>
                  <a:pt x="14087" y="14032"/>
                </a:lnTo>
                <a:lnTo>
                  <a:pt x="14087" y="21600"/>
                </a:lnTo>
                <a:lnTo>
                  <a:pt x="7513" y="21600"/>
                </a:lnTo>
                <a:lnTo>
                  <a:pt x="7513" y="14032"/>
                </a:lnTo>
                <a:lnTo>
                  <a:pt x="0" y="14032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178BDFBA-2C7C-2F05-3EB8-5D6FA6EAF6C5}"/>
              </a:ext>
            </a:extLst>
          </p:cNvPr>
          <p:cNvSpPr/>
          <p:nvPr/>
        </p:nvSpPr>
        <p:spPr>
          <a:xfrm>
            <a:off x="16159244" y="6113025"/>
            <a:ext cx="443645" cy="440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032"/>
                </a:moveTo>
                <a:lnTo>
                  <a:pt x="0" y="7568"/>
                </a:lnTo>
                <a:lnTo>
                  <a:pt x="7513" y="7568"/>
                </a:lnTo>
                <a:lnTo>
                  <a:pt x="7513" y="0"/>
                </a:lnTo>
                <a:lnTo>
                  <a:pt x="14087" y="0"/>
                </a:lnTo>
                <a:lnTo>
                  <a:pt x="14087" y="7568"/>
                </a:lnTo>
                <a:lnTo>
                  <a:pt x="21600" y="7568"/>
                </a:lnTo>
                <a:lnTo>
                  <a:pt x="21600" y="14032"/>
                </a:lnTo>
                <a:lnTo>
                  <a:pt x="14087" y="14032"/>
                </a:lnTo>
                <a:lnTo>
                  <a:pt x="14087" y="21600"/>
                </a:lnTo>
                <a:lnTo>
                  <a:pt x="7513" y="21600"/>
                </a:lnTo>
                <a:lnTo>
                  <a:pt x="7513" y="14032"/>
                </a:lnTo>
                <a:lnTo>
                  <a:pt x="0" y="14032"/>
                </a:ln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B9D7C51-801C-C961-2FFD-0EF4368C9B61}"/>
              </a:ext>
            </a:extLst>
          </p:cNvPr>
          <p:cNvSpPr/>
          <p:nvPr/>
        </p:nvSpPr>
        <p:spPr>
          <a:xfrm>
            <a:off x="9681846" y="8443688"/>
            <a:ext cx="6195607" cy="215443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utfit Light"/>
                <a:ea typeface="+mn-ea"/>
                <a:cs typeface="+mn-cs"/>
                <a:sym typeface="Helvetica Neue Medium"/>
              </a:rPr>
              <a:t>Resolución 1787/21 </a:t>
            </a: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utfit Light"/>
                <a:ea typeface="+mn-ea"/>
                <a:cs typeface="+mn-cs"/>
                <a:sym typeface="Helvetica Neue Medium"/>
              </a:rPr>
              <a:t>se fija una tarifa provisoria por tonelada para el ingreso de SDF de los Residuos  de Obras Civiles (ROCs)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ES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utfit Ligh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E02A2CA-0373-C81F-759A-8F27F56D9B13}"/>
              </a:ext>
            </a:extLst>
          </p:cNvPr>
          <p:cNvSpPr/>
          <p:nvPr/>
        </p:nvSpPr>
        <p:spPr>
          <a:xfrm>
            <a:off x="17328322" y="8443688"/>
            <a:ext cx="6195607" cy="215443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28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utfit Light"/>
                <a:ea typeface="+mn-ea"/>
                <a:cs typeface="+mn-cs"/>
                <a:sym typeface="Helvetica Neue Medium"/>
              </a:rPr>
              <a:t>Resolución 2036/21 </a:t>
            </a:r>
            <a:r>
              <a:rPr kumimoji="0" lang="es-ES" sz="28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Outfit Light"/>
                <a:ea typeface="+mn-ea"/>
                <a:cs typeface="+mn-cs"/>
                <a:sym typeface="Helvetica Neue Medium"/>
              </a:rPr>
              <a:t> se aprueba la reglamentación, así como el esquema de funcionamiento en el marco integral de los ROCs que genera la IM a través de contratistas.</a:t>
            </a:r>
          </a:p>
        </p:txBody>
      </p:sp>
    </p:spTree>
    <p:extLst>
      <p:ext uri="{BB962C8B-B14F-4D97-AF65-F5344CB8AC3E}">
        <p14:creationId xmlns:p14="http://schemas.microsoft.com/office/powerpoint/2010/main" val="8025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75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75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6" grpId="1" animBg="1"/>
      <p:bldP spid="130" grpId="0" animBg="1"/>
      <p:bldP spid="12" grpId="0" animBg="1"/>
      <p:bldP spid="2" grpId="0" animBg="1"/>
      <p:bldP spid="6" grpId="0" animBg="1"/>
      <p:bldP spid="4" grpId="0" animBg="1"/>
      <p:bldP spid="7" grpId="0" animBg="1"/>
      <p:bldP spid="3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7F9FF"/>
                </a:solidFill>
              </a:defRPr>
            </a:lvl1pPr>
          </a:lstStyle>
          <a:p>
            <a:fld id="{86CB4B4D-7CA3-9044-876B-883B54F8677D}" type="slidenum">
              <a:rPr/>
              <a:t>9</a:t>
            </a:fld>
            <a:endParaRPr dirty="0"/>
          </a:p>
        </p:txBody>
      </p:sp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0ABE2CB3-BF54-B24B-AD6D-6FBC9CD8E91A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50" b="31150"/>
          <a:stretch>
            <a:fillRect/>
          </a:stretch>
        </p:blipFill>
        <p:spPr>
          <a:xfrm>
            <a:off x="0" y="6857999"/>
            <a:ext cx="24384000" cy="6858001"/>
          </a:xfrm>
          <a:prstGeom prst="rect">
            <a:avLst/>
          </a:prstGeom>
        </p:spPr>
      </p:pic>
      <p:sp>
        <p:nvSpPr>
          <p:cNvPr id="44" name="Opacity"/>
          <p:cNvSpPr/>
          <p:nvPr/>
        </p:nvSpPr>
        <p:spPr>
          <a:xfrm>
            <a:off x="0" y="6858000"/>
            <a:ext cx="24384000" cy="6858000"/>
          </a:xfrm>
          <a:prstGeom prst="rect">
            <a:avLst/>
          </a:prstGeom>
          <a:solidFill>
            <a:srgbClr val="22272F">
              <a:alpha val="8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b="0" dirty="0">
              <a:latin typeface="Outfit Light" pitchFamily="2" charset="0"/>
            </a:endParaRPr>
          </a:p>
        </p:txBody>
      </p:sp>
      <p:sp>
        <p:nvSpPr>
          <p:cNvPr id="45" name="More business is lost every year…"/>
          <p:cNvSpPr txBox="1"/>
          <p:nvPr/>
        </p:nvSpPr>
        <p:spPr>
          <a:xfrm>
            <a:off x="2035373" y="2539166"/>
            <a:ext cx="7655942" cy="3136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dirty="0">
                <a:solidFill>
                  <a:schemeClr val="accent1"/>
                </a:solidFill>
                <a:latin typeface="Outfit" pitchFamily="2" charset="0"/>
              </a:rPr>
              <a:t>2022: Continuidad con iniciativas de sensibilización e inicio de nuevo proyecto</a:t>
            </a:r>
          </a:p>
          <a:p>
            <a:pPr algn="l">
              <a:lnSpc>
                <a:spcPct val="130000"/>
              </a:lnSpc>
              <a:defRPr sz="4000">
                <a:solidFill>
                  <a:srgbClr val="4C5056"/>
                </a:solidFill>
                <a:latin typeface="Roboto"/>
                <a:ea typeface="Roboto"/>
                <a:cs typeface="Roboto"/>
                <a:sym typeface="Roboto"/>
              </a:defRPr>
            </a:pPr>
            <a:endParaRPr lang="es-ES" dirty="0">
              <a:latin typeface="Outfit" pitchFamily="2" charset="0"/>
            </a:endParaRPr>
          </a:p>
        </p:txBody>
      </p:sp>
      <p:sp>
        <p:nvSpPr>
          <p:cNvPr id="48" name="Founder…"/>
          <p:cNvSpPr txBox="1"/>
          <p:nvPr/>
        </p:nvSpPr>
        <p:spPr>
          <a:xfrm>
            <a:off x="9094196" y="9330981"/>
            <a:ext cx="6195607" cy="620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ts val="1000"/>
              </a:spcBef>
              <a:defRPr>
                <a:solidFill>
                  <a:srgbClr val="F7F9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dirty="0">
                <a:latin typeface="Outfit" pitchFamily="2" charset="0"/>
              </a:rPr>
              <a:t>Taller para Directores de Obra IM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34F034-ABB5-264D-BA14-C1EDDB3009EB}"/>
              </a:ext>
            </a:extLst>
          </p:cNvPr>
          <p:cNvCxnSpPr/>
          <p:nvPr/>
        </p:nvCxnSpPr>
        <p:spPr>
          <a:xfrm>
            <a:off x="2035372" y="2059285"/>
            <a:ext cx="1264543" cy="0"/>
          </a:xfrm>
          <a:prstGeom prst="line">
            <a:avLst/>
          </a:prstGeom>
          <a:noFill/>
          <a:ln w="63500" cap="flat">
            <a:solidFill>
              <a:schemeClr val="accent4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Founder…">
            <a:extLst>
              <a:ext uri="{FF2B5EF4-FFF2-40B4-BE49-F238E27FC236}">
                <a16:creationId xmlns:a16="http://schemas.microsoft.com/office/drawing/2014/main" id="{125286C8-CB62-5D1A-F1C7-B4EF1281ED3A}"/>
              </a:ext>
            </a:extLst>
          </p:cNvPr>
          <p:cNvSpPr txBox="1"/>
          <p:nvPr/>
        </p:nvSpPr>
        <p:spPr>
          <a:xfrm>
            <a:off x="17519409" y="9001650"/>
            <a:ext cx="6195607" cy="20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ts val="1000"/>
              </a:spcBef>
              <a:defRPr>
                <a:solidFill>
                  <a:srgbClr val="F7F9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dirty="0">
                <a:latin typeface="Outfit" pitchFamily="2" charset="0"/>
              </a:rPr>
              <a:t>Inicio de Proyecto 4: Inventarios para la estimación de volumen de ROCs a generar (OIT)</a:t>
            </a:r>
          </a:p>
        </p:txBody>
      </p:sp>
      <p:sp>
        <p:nvSpPr>
          <p:cNvPr id="5" name="Founder…">
            <a:extLst>
              <a:ext uri="{FF2B5EF4-FFF2-40B4-BE49-F238E27FC236}">
                <a16:creationId xmlns:a16="http://schemas.microsoft.com/office/drawing/2014/main" id="{58D2FD09-438E-91C5-03C9-367AB97CE011}"/>
              </a:ext>
            </a:extLst>
          </p:cNvPr>
          <p:cNvSpPr txBox="1"/>
          <p:nvPr/>
        </p:nvSpPr>
        <p:spPr>
          <a:xfrm>
            <a:off x="668983" y="9001650"/>
            <a:ext cx="6195607" cy="2005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algn="l">
              <a:lnSpc>
                <a:spcPct val="150000"/>
              </a:lnSpc>
              <a:spcBef>
                <a:spcPts val="1000"/>
              </a:spcBef>
              <a:defRPr>
                <a:solidFill>
                  <a:srgbClr val="F7F9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es-ES" dirty="0">
                <a:latin typeface="Outfit" pitchFamily="2" charset="0"/>
              </a:rPr>
              <a:t>Ciclo de Talleres: incorporando la perspectiva de la sustentabilidad en la construcción</a:t>
            </a: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834AEEE7-24F8-69BB-D2B9-D7CEC95C0BDD}"/>
              </a:ext>
            </a:extLst>
          </p:cNvPr>
          <p:cNvSpPr/>
          <p:nvPr/>
        </p:nvSpPr>
        <p:spPr>
          <a:xfrm>
            <a:off x="7533573" y="9564186"/>
            <a:ext cx="443645" cy="440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032"/>
                </a:moveTo>
                <a:lnTo>
                  <a:pt x="0" y="7568"/>
                </a:lnTo>
                <a:lnTo>
                  <a:pt x="7513" y="7568"/>
                </a:lnTo>
                <a:lnTo>
                  <a:pt x="7513" y="0"/>
                </a:lnTo>
                <a:lnTo>
                  <a:pt x="14087" y="0"/>
                </a:lnTo>
                <a:lnTo>
                  <a:pt x="14087" y="7568"/>
                </a:lnTo>
                <a:lnTo>
                  <a:pt x="21600" y="7568"/>
                </a:lnTo>
                <a:lnTo>
                  <a:pt x="21600" y="14032"/>
                </a:lnTo>
                <a:lnTo>
                  <a:pt x="14087" y="14032"/>
                </a:lnTo>
                <a:lnTo>
                  <a:pt x="14087" y="21600"/>
                </a:lnTo>
                <a:lnTo>
                  <a:pt x="7513" y="21600"/>
                </a:lnTo>
                <a:lnTo>
                  <a:pt x="7513" y="14032"/>
                </a:lnTo>
                <a:lnTo>
                  <a:pt x="0" y="1403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Shape">
            <a:extLst>
              <a:ext uri="{FF2B5EF4-FFF2-40B4-BE49-F238E27FC236}">
                <a16:creationId xmlns:a16="http://schemas.microsoft.com/office/drawing/2014/main" id="{69EA0602-4951-FBD0-E9EC-54A6D83A5049}"/>
              </a:ext>
            </a:extLst>
          </p:cNvPr>
          <p:cNvSpPr/>
          <p:nvPr/>
        </p:nvSpPr>
        <p:spPr>
          <a:xfrm>
            <a:off x="15750732" y="9564186"/>
            <a:ext cx="443645" cy="440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4032"/>
                </a:moveTo>
                <a:lnTo>
                  <a:pt x="0" y="7568"/>
                </a:lnTo>
                <a:lnTo>
                  <a:pt x="7513" y="7568"/>
                </a:lnTo>
                <a:lnTo>
                  <a:pt x="7513" y="0"/>
                </a:lnTo>
                <a:lnTo>
                  <a:pt x="14087" y="0"/>
                </a:lnTo>
                <a:lnTo>
                  <a:pt x="14087" y="7568"/>
                </a:lnTo>
                <a:lnTo>
                  <a:pt x="21600" y="7568"/>
                </a:lnTo>
                <a:lnTo>
                  <a:pt x="21600" y="14032"/>
                </a:lnTo>
                <a:lnTo>
                  <a:pt x="14087" y="14032"/>
                </a:lnTo>
                <a:lnTo>
                  <a:pt x="14087" y="21600"/>
                </a:lnTo>
                <a:lnTo>
                  <a:pt x="7513" y="21600"/>
                </a:lnTo>
                <a:lnTo>
                  <a:pt x="7513" y="14032"/>
                </a:lnTo>
                <a:lnTo>
                  <a:pt x="0" y="14032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miter lim="400000"/>
          </a:ln>
        </p:spPr>
        <p:txBody>
          <a:bodyPr lIns="50800" tIns="50800" rIns="50800" bIns="50800"/>
          <a:lstStyle/>
          <a:p>
            <a:pPr algn="l" defTabSz="914400">
              <a:defRPr sz="1800">
                <a:solidFill>
                  <a:srgbClr val="32363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8" grpId="0" animBg="1"/>
      <p:bldP spid="2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White">
  <a:themeElements>
    <a:clrScheme name="CCU">
      <a:dk1>
        <a:srgbClr val="343F51"/>
      </a:dk1>
      <a:lt1>
        <a:srgbClr val="FFFFFF"/>
      </a:lt1>
      <a:dk2>
        <a:srgbClr val="5E5E5E"/>
      </a:dk2>
      <a:lt2>
        <a:srgbClr val="D5D5D5"/>
      </a:lt2>
      <a:accent1>
        <a:srgbClr val="3E66A2"/>
      </a:accent1>
      <a:accent2>
        <a:srgbClr val="4976AD"/>
      </a:accent2>
      <a:accent3>
        <a:srgbClr val="4D87B9"/>
      </a:accent3>
      <a:accent4>
        <a:srgbClr val="EEA841"/>
      </a:accent4>
      <a:accent5>
        <a:srgbClr val="E0E1DB"/>
      </a:accent5>
      <a:accent6>
        <a:srgbClr val="4976AD"/>
      </a:accent6>
      <a:hlink>
        <a:srgbClr val="4359EC"/>
      </a:hlink>
      <a:folHlink>
        <a:srgbClr val="4359EC"/>
      </a:folHlink>
    </a:clrScheme>
    <a:fontScheme name="KODE">
      <a:majorFont>
        <a:latin typeface="Roboto Bold"/>
        <a:ea typeface="Helvetica Neue Medium"/>
        <a:cs typeface="Helvetica Neue Medium"/>
      </a:majorFont>
      <a:minorFont>
        <a:latin typeface="Roboto Light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3151</TotalTime>
  <Words>688</Words>
  <Application>Microsoft Office PowerPoint</Application>
  <PresentationFormat>Personalizado</PresentationFormat>
  <Paragraphs>90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1" baseType="lpstr">
      <vt:lpstr>Arial</vt:lpstr>
      <vt:lpstr>Calibri</vt:lpstr>
      <vt:lpstr>Font Awesome 5 Free Solid</vt:lpstr>
      <vt:lpstr>Helvetica Neue</vt:lpstr>
      <vt:lpstr>Outfit</vt:lpstr>
      <vt:lpstr>Outfit ExtraLight</vt:lpstr>
      <vt:lpstr>Outfit Light</vt:lpstr>
      <vt:lpstr>Outfit Medium</vt:lpstr>
      <vt:lpstr>Roboto Light</vt:lpstr>
      <vt:lpstr>White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Florencia</dc:creator>
  <cp:lastModifiedBy>Adriana Mon</cp:lastModifiedBy>
  <cp:revision>291</cp:revision>
  <dcterms:modified xsi:type="dcterms:W3CDTF">2023-10-10T21:15:39Z</dcterms:modified>
</cp:coreProperties>
</file>