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60" r:id="rId7"/>
    <p:sldId id="269" r:id="rId8"/>
    <p:sldId id="643" r:id="rId9"/>
    <p:sldId id="261" r:id="rId10"/>
    <p:sldId id="638" r:id="rId11"/>
    <p:sldId id="644" r:id="rId12"/>
    <p:sldId id="639" r:id="rId13"/>
    <p:sldId id="645" r:id="rId14"/>
    <p:sldId id="641" r:id="rId15"/>
    <p:sldId id="642" r:id="rId16"/>
    <p:sldId id="262" r:id="rId17"/>
    <p:sldId id="308" r:id="rId18"/>
    <p:sldId id="263" r:id="rId19"/>
    <p:sldId id="635" r:id="rId20"/>
    <p:sldId id="597" r:id="rId21"/>
    <p:sldId id="293" r:id="rId22"/>
    <p:sldId id="609" r:id="rId23"/>
    <p:sldId id="294" r:id="rId24"/>
    <p:sldId id="275" r:id="rId25"/>
    <p:sldId id="289" r:id="rId26"/>
  </p:sldIdLst>
  <p:sldSz cx="20104100" cy="11309350"/>
  <p:notesSz cx="20104100" cy="1130935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123"/>
    <a:srgbClr val="DBC005"/>
    <a:srgbClr val="B31C1B"/>
    <a:srgbClr val="1D1E1C"/>
    <a:srgbClr val="929497"/>
    <a:srgbClr val="A14290"/>
    <a:srgbClr val="004F72"/>
    <a:srgbClr val="038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38" d="100"/>
          <a:sy n="38" d="100"/>
        </p:scale>
        <p:origin x="804" y="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84D7B-22C4-4199-AF3F-96E6CB41CC5A}" type="datetimeFigureOut">
              <a:rPr lang="es-AR" smtClean="0"/>
              <a:t>10/10/2023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55F89-3B48-4F10-BB57-7898F303F84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901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5F89-3B48-4F10-BB57-7898F303F844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95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5F89-3B48-4F10-BB57-7898F303F844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768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5F89-3B48-4F10-BB57-7898F303F844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783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5F89-3B48-4F10-BB57-7898F303F844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601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5F89-3B48-4F10-BB57-7898F303F844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632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55F89-3B48-4F10-BB57-7898F303F844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64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C2C2C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C2C2C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C2C2C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478C8CF-B7C2-2C49-ADA6-1430CE542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341" y="123224"/>
            <a:ext cx="18999422" cy="507511"/>
          </a:xfrm>
          <a:prstGeom prst="rect">
            <a:avLst/>
          </a:prstGeom>
        </p:spPr>
        <p:txBody>
          <a:bodyPr lIns="0" anchor="ctr"/>
          <a:lstStyle>
            <a:lvl1pPr>
              <a:defRPr sz="3298" b="1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419" noProof="0" dirty="0" err="1"/>
              <a:t>Hacé</a:t>
            </a:r>
            <a:r>
              <a:rPr lang="es-419" noProof="0" dirty="0"/>
              <a:t> clic para editar el título maestro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30E0469-B62A-D74D-B74B-792A537D02F1}"/>
              </a:ext>
            </a:extLst>
          </p:cNvPr>
          <p:cNvSpPr txBox="1"/>
          <p:nvPr userDrawn="1"/>
        </p:nvSpPr>
        <p:spPr>
          <a:xfrm>
            <a:off x="552340" y="10990385"/>
            <a:ext cx="2255775" cy="203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1319" b="0" i="0" noProof="0">
                <a:solidFill>
                  <a:schemeClr val="bg2"/>
                </a:solidFill>
                <a:latin typeface="+mn-lt"/>
                <a:cs typeface="Calibri Light" panose="020F0502020204030204" pitchFamily="34" charset="0"/>
              </a:rPr>
              <a:t>© InterCement Copyright, 2019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9553BEF-E57D-D448-AD43-AA1DA2432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341" y="852735"/>
            <a:ext cx="18999422" cy="644707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638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s-419" noProof="0"/>
              <a:t>Editar estilos de texto maestro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7D87F6E-DBF5-F045-9B0C-13821E36C9C5}"/>
              </a:ext>
            </a:extLst>
          </p:cNvPr>
          <p:cNvCxnSpPr>
            <a:cxnSpLocks/>
          </p:cNvCxnSpPr>
          <p:nvPr userDrawn="1"/>
        </p:nvCxnSpPr>
        <p:spPr>
          <a:xfrm>
            <a:off x="0" y="10874377"/>
            <a:ext cx="167612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5FDF7E-9462-FB48-BD83-EF13E606BA99}"/>
              </a:ext>
            </a:extLst>
          </p:cNvPr>
          <p:cNvCxnSpPr>
            <a:cxnSpLocks/>
          </p:cNvCxnSpPr>
          <p:nvPr userDrawn="1"/>
        </p:nvCxnSpPr>
        <p:spPr>
          <a:xfrm>
            <a:off x="552341" y="1497442"/>
            <a:ext cx="18999422" cy="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14">
            <a:extLst>
              <a:ext uri="{FF2B5EF4-FFF2-40B4-BE49-F238E27FC236}">
                <a16:creationId xmlns:a16="http://schemas.microsoft.com/office/drawing/2014/main" id="{A0F123CD-D76A-3544-9820-35DDCBF93A28}"/>
              </a:ext>
            </a:extLst>
          </p:cNvPr>
          <p:cNvSpPr/>
          <p:nvPr userDrawn="1"/>
        </p:nvSpPr>
        <p:spPr>
          <a:xfrm flipV="1">
            <a:off x="0" y="215803"/>
            <a:ext cx="392086" cy="32235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ts val="1979"/>
              </a:spcBef>
            </a:pPr>
            <a:endParaRPr lang="es-419" sz="1814" b="1" noProof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BF68701-907F-4998-A09C-5C25EA759144}"/>
              </a:ext>
            </a:extLst>
          </p:cNvPr>
          <p:cNvSpPr txBox="1"/>
          <p:nvPr userDrawn="1"/>
        </p:nvSpPr>
        <p:spPr>
          <a:xfrm>
            <a:off x="9544416" y="10921869"/>
            <a:ext cx="1101859" cy="3461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E4F6CC9-71BF-6241-98C4-0D64FB474406}" type="slidenum">
              <a:rPr lang="es-419" sz="1649" noProof="0" smtClean="0">
                <a:solidFill>
                  <a:srgbClr val="3F3F3E"/>
                </a:solidFill>
                <a:latin typeface="+mn-lt"/>
              </a:rPr>
              <a:pPr algn="ctr"/>
              <a:t>‹Nº›</a:t>
            </a:fld>
            <a:endParaRPr lang="es-419" sz="1649" noProof="0">
              <a:solidFill>
                <a:srgbClr val="3F3F3E"/>
              </a:solidFill>
              <a:latin typeface="+mn-lt"/>
            </a:endParaRP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id="{B3BA0D6F-ACED-419C-AE62-F3BBEAD6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5114"/>
          <a:stretch/>
        </p:blipFill>
        <p:spPr>
          <a:xfrm>
            <a:off x="18121196" y="9521754"/>
            <a:ext cx="1430564" cy="219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572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6" pos="3840">
          <p15:clr>
            <a:srgbClr val="FBAE40"/>
          </p15:clr>
        </p15:guide>
        <p15:guide id="7" pos="3613">
          <p15:clr>
            <a:srgbClr val="FBAE40"/>
          </p15:clr>
        </p15:guide>
        <p15:guide id="8" pos="40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6718" y="649686"/>
            <a:ext cx="18290663" cy="478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C2C2C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0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2.png"/><Relationship Id="rId2" Type="http://schemas.openxmlformats.org/officeDocument/2006/relationships/image" Target="../media/image22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4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6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5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8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715A98C5-2237-D098-0B0A-848AB7B1837A}"/>
              </a:ext>
            </a:extLst>
          </p:cNvPr>
          <p:cNvGrpSpPr/>
          <p:nvPr/>
        </p:nvGrpSpPr>
        <p:grpSpPr>
          <a:xfrm>
            <a:off x="1255497" y="7484892"/>
            <a:ext cx="3415653" cy="2881912"/>
            <a:chOff x="15216319" y="6460519"/>
            <a:chExt cx="3415653" cy="2881912"/>
          </a:xfrm>
        </p:grpSpPr>
        <p:sp>
          <p:nvSpPr>
            <p:cNvPr id="2" name="object 2"/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7" name="object 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0" name="object 10"/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11" name="object 1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12" name="object 1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7" name="object 17"/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8" name="object 18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9" name="object 19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7111556" y="564604"/>
            <a:ext cx="12620396" cy="35139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20"/>
              </a:spcBef>
            </a:pPr>
            <a:r>
              <a:rPr lang="es-419" sz="6000" dirty="0">
                <a:solidFill>
                  <a:schemeClr val="bg1"/>
                </a:solidFill>
              </a:rPr>
              <a:t>USO DE RESIDUOS EN LA INDUSTRIA DEL CEMENTO </a:t>
            </a:r>
            <a:br>
              <a:rPr lang="es-419" sz="6000" dirty="0">
                <a:solidFill>
                  <a:schemeClr val="bg1"/>
                </a:solidFill>
              </a:rPr>
            </a:br>
            <a:r>
              <a:rPr lang="es-419" sz="5400" dirty="0">
                <a:solidFill>
                  <a:schemeClr val="bg1"/>
                </a:solidFill>
              </a:rPr>
              <a:t>Gestión Sostenible de los Residuos </a:t>
            </a:r>
            <a:br>
              <a:rPr lang="es-419" sz="5400" dirty="0">
                <a:solidFill>
                  <a:schemeClr val="bg1"/>
                </a:solidFill>
              </a:rPr>
            </a:br>
            <a:r>
              <a:rPr lang="es-419" sz="5400" dirty="0">
                <a:solidFill>
                  <a:schemeClr val="bg1"/>
                </a:solidFill>
              </a:rPr>
              <a:t>en el marco de la Economía Circular</a:t>
            </a:r>
            <a:endParaRPr sz="5000" b="0" dirty="0">
              <a:solidFill>
                <a:schemeClr val="bg1"/>
              </a:solidFill>
              <a:latin typeface="StainlessCond-Black" panose="02000606040000020004" pitchFamily="2" charset="0"/>
              <a:ea typeface="Noto Sans JP" panose="020B0500000000000000" pitchFamily="34" charset="-128"/>
              <a:cs typeface="Noto Sans" panose="020B0502040504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EA440CF-AB77-23A6-2FC5-9193426CA6ED}"/>
              </a:ext>
            </a:extLst>
          </p:cNvPr>
          <p:cNvSpPr txBox="1"/>
          <p:nvPr/>
        </p:nvSpPr>
        <p:spPr>
          <a:xfrm>
            <a:off x="15670717" y="9107322"/>
            <a:ext cx="40538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AMCHAM Comisión de Sostenibilidad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AD03945B-D958-93D9-175B-B8C295569E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61865" y="15432728"/>
            <a:ext cx="3344534" cy="1140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A8029F6-63D8-8B65-FE05-32F96DF8D90A}"/>
              </a:ext>
            </a:extLst>
          </p:cNvPr>
          <p:cNvSpPr/>
          <p:nvPr/>
        </p:nvSpPr>
        <p:spPr>
          <a:xfrm>
            <a:off x="808448" y="6773333"/>
            <a:ext cx="5795552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DAF1560-B64E-A062-68F3-CF4ED25D18A8}"/>
              </a:ext>
            </a:extLst>
          </p:cNvPr>
          <p:cNvSpPr/>
          <p:nvPr/>
        </p:nvSpPr>
        <p:spPr>
          <a:xfrm>
            <a:off x="853482" y="9117980"/>
            <a:ext cx="8188918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50852E-96F1-5722-0478-D913C5359151}"/>
              </a:ext>
            </a:extLst>
          </p:cNvPr>
          <p:cNvSpPr txBox="1"/>
          <p:nvPr/>
        </p:nvSpPr>
        <p:spPr>
          <a:xfrm>
            <a:off x="867692" y="1262634"/>
            <a:ext cx="1504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ED3123"/>
                </a:solidFill>
              </a:rPr>
              <a:t>USO DE RESIDUOS DE OTROS PROCESOS – </a:t>
            </a:r>
            <a:r>
              <a:rPr lang="es-MX" sz="3200" dirty="0" err="1">
                <a:solidFill>
                  <a:srgbClr val="ED3123"/>
                </a:solidFill>
              </a:rPr>
              <a:t>Coprocesamiento</a:t>
            </a:r>
            <a:r>
              <a:rPr lang="es-MX" sz="3200" dirty="0">
                <a:solidFill>
                  <a:srgbClr val="ED3123"/>
                </a:solidFill>
              </a:rPr>
              <a:t> de materiales</a:t>
            </a:r>
            <a:endParaRPr lang="es-AR" sz="3200" dirty="0">
              <a:solidFill>
                <a:srgbClr val="ED3123"/>
              </a:solidFill>
              <a:latin typeface="StainlessCond-Black" panose="02000606040000020004" pitchFamily="2" charset="0"/>
              <a:ea typeface="Noto Sans JP Medium" panose="020B0600000000000000" pitchFamily="34" charset="-128"/>
              <a:cs typeface="Noto Sans" panose="020B0502040504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E200D95-E841-E90F-63EB-798D4F775DB3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5891573-1F2D-3BFB-A803-3447D4E4ABE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3">
              <a:extLst>
                <a:ext uri="{FF2B5EF4-FFF2-40B4-BE49-F238E27FC236}">
                  <a16:creationId xmlns:a16="http://schemas.microsoft.com/office/drawing/2014/main" id="{AD27503C-3FAB-0B0F-0913-CEC87361459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106F6CA1-5610-6DC6-78E3-49854056359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C45BF3A7-8E5A-74C5-C279-BDEBA29A134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A850D314-5FC6-5F76-AABC-7B885C98C66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A3B61B86-0C95-C583-4E76-2198258829B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47B7E1DE-76B8-2BA0-3CE8-0153D5F3B77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8" name="object 9">
                <a:extLst>
                  <a:ext uri="{FF2B5EF4-FFF2-40B4-BE49-F238E27FC236}">
                    <a16:creationId xmlns:a16="http://schemas.microsoft.com/office/drawing/2014/main" id="{C0AE47AD-EB0E-A8B7-54CA-F87F290F3DC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3" name="object 10">
              <a:extLst>
                <a:ext uri="{FF2B5EF4-FFF2-40B4-BE49-F238E27FC236}">
                  <a16:creationId xmlns:a16="http://schemas.microsoft.com/office/drawing/2014/main" id="{243C27B7-53B7-F6CE-2A5D-07DD6CB95323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A9088831-A290-1185-C9DC-BC70AB1F67E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1" name="object 12">
                <a:extLst>
                  <a:ext uri="{FF2B5EF4-FFF2-40B4-BE49-F238E27FC236}">
                    <a16:creationId xmlns:a16="http://schemas.microsoft.com/office/drawing/2014/main" id="{2C155EB1-ED6B-D52C-0997-241D35F7968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2" name="object 13">
                <a:extLst>
                  <a:ext uri="{FF2B5EF4-FFF2-40B4-BE49-F238E27FC236}">
                    <a16:creationId xmlns:a16="http://schemas.microsoft.com/office/drawing/2014/main" id="{1FF7913E-DF89-A0EF-5FAC-B17E02DABD1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D77355C5-6BF6-7F6B-D996-42CCD002B33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370F2ED7-FFCA-8056-3D03-BB3573632B1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062BD794-D9B6-2CC4-4849-1BFDE0D941F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4" name="object 17">
              <a:extLst>
                <a:ext uri="{FF2B5EF4-FFF2-40B4-BE49-F238E27FC236}">
                  <a16:creationId xmlns:a16="http://schemas.microsoft.com/office/drawing/2014/main" id="{D30BE4C3-691C-E123-2391-62D42E406877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6" name="object 18">
                <a:extLst>
                  <a:ext uri="{FF2B5EF4-FFF2-40B4-BE49-F238E27FC236}">
                    <a16:creationId xmlns:a16="http://schemas.microsoft.com/office/drawing/2014/main" id="{1A174DCD-E3A3-A39B-2556-270352C6DC7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7" name="object 19">
                <a:extLst>
                  <a:ext uri="{FF2B5EF4-FFF2-40B4-BE49-F238E27FC236}">
                    <a16:creationId xmlns:a16="http://schemas.microsoft.com/office/drawing/2014/main" id="{AF669A05-65C6-BB7B-9358-F2A041EF09D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18" name="object 20">
                <a:extLst>
                  <a:ext uri="{FF2B5EF4-FFF2-40B4-BE49-F238E27FC236}">
                    <a16:creationId xmlns:a16="http://schemas.microsoft.com/office/drawing/2014/main" id="{AB073A37-3720-7A0C-BFF6-3317E1ECA47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5574C24C-AA6A-25ED-AA08-192A9F4F5E3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C05E16A-131D-0CB6-5B2D-F6F5AB170A8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7A2D5B1-F925-5E90-DA4E-B21E9122334E}"/>
              </a:ext>
            </a:extLst>
          </p:cNvPr>
          <p:cNvSpPr txBox="1"/>
          <p:nvPr/>
        </p:nvSpPr>
        <p:spPr>
          <a:xfrm>
            <a:off x="808448" y="1962770"/>
            <a:ext cx="10542332" cy="8615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400" dirty="0"/>
          </a:p>
          <a:p>
            <a:pPr marL="314325" indent="-314325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Las </a:t>
            </a:r>
            <a:r>
              <a:rPr lang="en-US" sz="9600" dirty="0" err="1"/>
              <a:t>características</a:t>
            </a:r>
            <a:r>
              <a:rPr lang="en-US" sz="9600" dirty="0"/>
              <a:t> de la </a:t>
            </a:r>
            <a:r>
              <a:rPr lang="en-US" sz="9600" dirty="0" err="1"/>
              <a:t>piedra</a:t>
            </a:r>
            <a:r>
              <a:rPr lang="en-US" sz="9600" dirty="0"/>
              <a:t> </a:t>
            </a:r>
            <a:r>
              <a:rPr lang="en-US" sz="9600" dirty="0" err="1"/>
              <a:t>caliza</a:t>
            </a:r>
            <a:r>
              <a:rPr lang="en-US" sz="9600" dirty="0"/>
              <a:t> no son </a:t>
            </a:r>
            <a:r>
              <a:rPr lang="en-US" sz="9600" dirty="0" err="1"/>
              <a:t>constantes</a:t>
            </a:r>
            <a:r>
              <a:rPr lang="en-US" sz="9600" dirty="0"/>
              <a:t>, </a:t>
            </a:r>
            <a:r>
              <a:rPr lang="en-US" sz="9600" dirty="0" err="1"/>
              <a:t>dependen</a:t>
            </a:r>
            <a:r>
              <a:rPr lang="en-US" sz="9600" dirty="0"/>
              <a:t> de </a:t>
            </a:r>
            <a:r>
              <a:rPr lang="en-US" sz="9600" dirty="0" err="1"/>
              <a:t>cada</a:t>
            </a:r>
            <a:r>
              <a:rPr lang="en-US" sz="9600" dirty="0"/>
              <a:t> </a:t>
            </a:r>
            <a:r>
              <a:rPr lang="en-US" sz="9600" dirty="0" err="1"/>
              <a:t>cantera</a:t>
            </a:r>
            <a:r>
              <a:rPr lang="en-US" sz="9600" dirty="0"/>
              <a:t> e </a:t>
            </a:r>
            <a:r>
              <a:rPr lang="en-US" sz="9600" dirty="0" err="1"/>
              <a:t>incluso</a:t>
            </a:r>
            <a:r>
              <a:rPr lang="en-US" sz="9600" dirty="0"/>
              <a:t> de areas </a:t>
            </a:r>
            <a:r>
              <a:rPr lang="en-US" sz="9600" dirty="0" err="1"/>
              <a:t>dentro</a:t>
            </a:r>
            <a:r>
              <a:rPr lang="en-US" sz="9600" dirty="0"/>
              <a:t> de la </a:t>
            </a:r>
            <a:r>
              <a:rPr lang="en-US" sz="9600" dirty="0" err="1"/>
              <a:t>misma</a:t>
            </a:r>
            <a:r>
              <a:rPr lang="en-US" sz="9600" dirty="0"/>
              <a:t> </a:t>
            </a:r>
            <a:r>
              <a:rPr lang="en-US" sz="9600" dirty="0" err="1"/>
              <a:t>cantera</a:t>
            </a:r>
            <a:r>
              <a:rPr lang="en-US" sz="96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9600" dirty="0"/>
          </a:p>
          <a:p>
            <a:pPr marL="314325" indent="-31432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Por lo tanto hay que </a:t>
            </a:r>
            <a:r>
              <a:rPr lang="en-US" sz="9600" dirty="0" err="1"/>
              <a:t>compenzar</a:t>
            </a:r>
            <a:r>
              <a:rPr lang="en-US" sz="9600" dirty="0"/>
              <a:t> </a:t>
            </a:r>
            <a:r>
              <a:rPr lang="en-US" sz="9600" dirty="0" err="1"/>
              <a:t>los</a:t>
            </a:r>
            <a:r>
              <a:rPr lang="en-US" sz="9600" dirty="0"/>
              <a:t> </a:t>
            </a:r>
            <a:r>
              <a:rPr lang="en-US" sz="9600" dirty="0" err="1"/>
              <a:t>elementos</a:t>
            </a:r>
            <a:r>
              <a:rPr lang="en-US" sz="9600" dirty="0"/>
              <a:t> </a:t>
            </a:r>
            <a:r>
              <a:rPr lang="en-US" sz="9600" dirty="0" err="1"/>
              <a:t>faltantes</a:t>
            </a:r>
            <a:r>
              <a:rPr lang="en-US" sz="96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9600" dirty="0"/>
          </a:p>
          <a:p>
            <a:pPr marL="314325" indent="-31432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 err="1"/>
              <a:t>Estos</a:t>
            </a:r>
            <a:r>
              <a:rPr lang="en-US" sz="9600" dirty="0"/>
              <a:t> </a:t>
            </a:r>
            <a:r>
              <a:rPr lang="en-US" sz="9600" dirty="0" err="1"/>
              <a:t>componentes</a:t>
            </a:r>
            <a:r>
              <a:rPr lang="en-US" sz="9600" dirty="0"/>
              <a:t> en general son  </a:t>
            </a:r>
            <a:r>
              <a:rPr lang="en-US" sz="9600" dirty="0" err="1"/>
              <a:t>alumínio</a:t>
            </a:r>
            <a:r>
              <a:rPr lang="en-US" sz="9600" dirty="0"/>
              <a:t>, </a:t>
            </a:r>
            <a:r>
              <a:rPr lang="en-US" sz="9600" dirty="0" err="1"/>
              <a:t>hierro</a:t>
            </a:r>
            <a:r>
              <a:rPr lang="en-US" sz="9600" dirty="0"/>
              <a:t> y en </a:t>
            </a:r>
            <a:r>
              <a:rPr lang="en-US" sz="9600" dirty="0" err="1"/>
              <a:t>menor</a:t>
            </a:r>
            <a:r>
              <a:rPr lang="en-US" sz="9600" dirty="0"/>
              <a:t> </a:t>
            </a:r>
            <a:r>
              <a:rPr lang="en-US" sz="9600" dirty="0" err="1"/>
              <a:t>medida</a:t>
            </a:r>
            <a:r>
              <a:rPr lang="en-US" sz="9600" dirty="0"/>
              <a:t>  </a:t>
            </a:r>
            <a:r>
              <a:rPr lang="en-US" sz="9600" dirty="0" err="1"/>
              <a:t>Sílice</a:t>
            </a:r>
            <a:endParaRPr lang="en-US" sz="9600" dirty="0"/>
          </a:p>
          <a:p>
            <a:pPr marL="314325" indent="-31432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600" dirty="0"/>
          </a:p>
          <a:p>
            <a:pPr marL="314325" indent="-314325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En </a:t>
            </a:r>
            <a:r>
              <a:rPr lang="en-US" sz="9600" dirty="0" err="1"/>
              <a:t>lugar</a:t>
            </a:r>
            <a:r>
              <a:rPr lang="en-US" sz="9600" dirty="0"/>
              <a:t> de </a:t>
            </a:r>
            <a:r>
              <a:rPr lang="en-US" sz="9600" dirty="0" err="1"/>
              <a:t>utilizar</a:t>
            </a:r>
            <a:r>
              <a:rPr lang="en-US" sz="9600" dirty="0"/>
              <a:t> Alumina o </a:t>
            </a:r>
            <a:r>
              <a:rPr lang="en-US" sz="9600" dirty="0" err="1"/>
              <a:t>Hierro</a:t>
            </a:r>
            <a:r>
              <a:rPr lang="en-US" sz="9600" dirty="0"/>
              <a:t> </a:t>
            </a:r>
            <a:r>
              <a:rPr lang="en-US" sz="9600" dirty="0" err="1"/>
              <a:t>como</a:t>
            </a:r>
            <a:r>
              <a:rPr lang="en-US" sz="9600" dirty="0"/>
              <a:t> </a:t>
            </a:r>
            <a:r>
              <a:rPr lang="en-US" sz="9600" dirty="0" err="1"/>
              <a:t>materiales</a:t>
            </a:r>
            <a:r>
              <a:rPr lang="en-US" sz="9600" dirty="0"/>
              <a:t> puros, </a:t>
            </a:r>
            <a:r>
              <a:rPr lang="en-US" sz="9600" dirty="0" err="1"/>
              <a:t>por</a:t>
            </a:r>
            <a:r>
              <a:rPr lang="en-US" sz="9600" dirty="0"/>
              <a:t> </a:t>
            </a:r>
            <a:r>
              <a:rPr lang="en-US" sz="9600" dirty="0" err="1"/>
              <a:t>su</a:t>
            </a:r>
            <a:r>
              <a:rPr lang="en-US" sz="9600" dirty="0"/>
              <a:t> </a:t>
            </a:r>
            <a:r>
              <a:rPr lang="en-US" sz="9600" dirty="0" err="1"/>
              <a:t>costo</a:t>
            </a:r>
            <a:r>
              <a:rPr lang="en-US" sz="9600" dirty="0"/>
              <a:t> y </a:t>
            </a:r>
            <a:r>
              <a:rPr lang="en-US" sz="9600" dirty="0" err="1"/>
              <a:t>disponibilidad</a:t>
            </a:r>
            <a:r>
              <a:rPr lang="en-US" sz="9600" dirty="0"/>
              <a:t> </a:t>
            </a:r>
            <a:r>
              <a:rPr lang="en-US" sz="9600" dirty="0" err="1"/>
              <a:t>pueden</a:t>
            </a:r>
            <a:r>
              <a:rPr lang="en-US" sz="9600" dirty="0"/>
              <a:t> ser </a:t>
            </a:r>
            <a:r>
              <a:rPr lang="en-US" sz="9600" dirty="0" err="1"/>
              <a:t>reemplazados</a:t>
            </a:r>
            <a:r>
              <a:rPr lang="en-US" sz="9600" dirty="0"/>
              <a:t> </a:t>
            </a:r>
            <a:r>
              <a:rPr lang="en-US" sz="9600" dirty="0" err="1"/>
              <a:t>por</a:t>
            </a:r>
            <a:r>
              <a:rPr lang="en-US" sz="9600" dirty="0"/>
              <a:t> </a:t>
            </a:r>
            <a:r>
              <a:rPr lang="en-US" sz="9600" dirty="0" err="1"/>
              <a:t>residuos</a:t>
            </a:r>
            <a:r>
              <a:rPr lang="en-US" sz="9600" dirty="0"/>
              <a:t> que </a:t>
            </a:r>
            <a:r>
              <a:rPr lang="en-US" sz="9600" dirty="0" err="1"/>
              <a:t>generan</a:t>
            </a:r>
            <a:r>
              <a:rPr lang="en-US" sz="9600" dirty="0"/>
              <a:t> </a:t>
            </a:r>
            <a:r>
              <a:rPr lang="en-US" sz="9600" dirty="0" err="1"/>
              <a:t>otras</a:t>
            </a:r>
            <a:r>
              <a:rPr lang="en-US" sz="9600" dirty="0"/>
              <a:t> </a:t>
            </a:r>
            <a:r>
              <a:rPr lang="en-US" sz="9600" dirty="0" err="1"/>
              <a:t>Industrias</a:t>
            </a:r>
            <a:r>
              <a:rPr lang="en-US" sz="9600" dirty="0"/>
              <a:t> y que </a:t>
            </a:r>
            <a:r>
              <a:rPr lang="en-US" sz="9600" dirty="0" err="1"/>
              <a:t>cumplen</a:t>
            </a:r>
            <a:r>
              <a:rPr lang="en-US" sz="9600" dirty="0"/>
              <a:t> con las </a:t>
            </a:r>
            <a:r>
              <a:rPr lang="en-US" sz="9600" dirty="0" err="1"/>
              <a:t>condiciones</a:t>
            </a:r>
            <a:r>
              <a:rPr lang="en-US" sz="9600" dirty="0"/>
              <a:t> </a:t>
            </a:r>
            <a:r>
              <a:rPr lang="en-US" sz="9600" dirty="0" err="1"/>
              <a:t>adecuadas</a:t>
            </a:r>
            <a:r>
              <a:rPr lang="en-US" sz="9600" dirty="0"/>
              <a:t> para </a:t>
            </a:r>
            <a:r>
              <a:rPr lang="en-US" sz="9600" dirty="0" err="1"/>
              <a:t>agregar</a:t>
            </a:r>
            <a:r>
              <a:rPr lang="en-US" sz="9600" dirty="0"/>
              <a:t> </a:t>
            </a:r>
            <a:r>
              <a:rPr lang="en-US" sz="9600" dirty="0" err="1"/>
              <a:t>los</a:t>
            </a:r>
            <a:r>
              <a:rPr lang="en-US" sz="9600" dirty="0"/>
              <a:t> </a:t>
            </a:r>
            <a:r>
              <a:rPr lang="en-US" sz="9600" dirty="0" err="1"/>
              <a:t>elementos</a:t>
            </a:r>
            <a:r>
              <a:rPr lang="en-US" sz="9600" dirty="0"/>
              <a:t> </a:t>
            </a:r>
            <a:r>
              <a:rPr lang="en-US" sz="9600" dirty="0" err="1"/>
              <a:t>faltantes</a:t>
            </a:r>
            <a:r>
              <a:rPr lang="en-US" sz="96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 err="1"/>
              <a:t>Reemplazo</a:t>
            </a:r>
            <a:r>
              <a:rPr lang="en-US" sz="9600" dirty="0"/>
              <a:t> de </a:t>
            </a:r>
            <a:r>
              <a:rPr lang="en-US" sz="9600" dirty="0" err="1"/>
              <a:t>Hierro</a:t>
            </a:r>
            <a:r>
              <a:rPr lang="en-US" sz="9600" dirty="0"/>
              <a:t> (</a:t>
            </a:r>
            <a:r>
              <a:rPr lang="en-US" sz="9600" dirty="0" err="1"/>
              <a:t>Residuos</a:t>
            </a:r>
            <a:r>
              <a:rPr lang="en-US" sz="9600" dirty="0"/>
              <a:t> de </a:t>
            </a:r>
            <a:r>
              <a:rPr lang="en-US" sz="9600" dirty="0" err="1"/>
              <a:t>Acerias</a:t>
            </a:r>
            <a:r>
              <a:rPr lang="en-US" sz="9600" dirty="0"/>
              <a:t>)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Barros de </a:t>
            </a:r>
            <a:r>
              <a:rPr lang="en-US" sz="9600" dirty="0" err="1"/>
              <a:t>Aceria</a:t>
            </a:r>
            <a:r>
              <a:rPr lang="en-US" sz="9600" dirty="0"/>
              <a:t> 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 err="1"/>
              <a:t>Lodos</a:t>
            </a:r>
            <a:r>
              <a:rPr lang="en-US" sz="9600" dirty="0"/>
              <a:t> Redi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 err="1"/>
              <a:t>Laminillo</a:t>
            </a:r>
            <a:endParaRPr lang="en-US" sz="9600" dirty="0"/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Finos de </a:t>
            </a:r>
            <a:r>
              <a:rPr lang="en-US" sz="9600" dirty="0" err="1"/>
              <a:t>Oxidos</a:t>
            </a:r>
            <a:endParaRPr lang="en-US" sz="9600" dirty="0"/>
          </a:p>
          <a:p>
            <a:pPr marL="893763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 err="1"/>
              <a:t>Escoria</a:t>
            </a:r>
            <a:r>
              <a:rPr lang="en-US" sz="9600" dirty="0"/>
              <a:t> con </a:t>
            </a:r>
            <a:r>
              <a:rPr lang="en-US" sz="9600" dirty="0" err="1"/>
              <a:t>CaO</a:t>
            </a:r>
            <a:endParaRPr lang="en-US" sz="9600" dirty="0"/>
          </a:p>
          <a:p>
            <a:pPr marL="665163" lvl="2">
              <a:lnSpc>
                <a:spcPct val="90000"/>
              </a:lnSpc>
              <a:spcAft>
                <a:spcPts val="600"/>
              </a:spcAft>
            </a:pPr>
            <a:r>
              <a:rPr lang="en-US" sz="96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 err="1"/>
              <a:t>Reemplazo</a:t>
            </a:r>
            <a:r>
              <a:rPr lang="en-US" sz="9600" dirty="0"/>
              <a:t> de </a:t>
            </a:r>
            <a:r>
              <a:rPr lang="en-US" sz="9600" dirty="0" err="1"/>
              <a:t>Aluminio</a:t>
            </a:r>
            <a:r>
              <a:rPr lang="en-US" sz="9600" dirty="0"/>
              <a:t> (</a:t>
            </a:r>
            <a:r>
              <a:rPr lang="en-US" sz="9600" dirty="0" err="1"/>
              <a:t>Residuos</a:t>
            </a:r>
            <a:r>
              <a:rPr lang="en-US" sz="9600" dirty="0"/>
              <a:t> de la </a:t>
            </a:r>
            <a:r>
              <a:rPr lang="en-US" sz="9600" dirty="0" err="1"/>
              <a:t>industria</a:t>
            </a:r>
            <a:r>
              <a:rPr lang="en-US" sz="9600" dirty="0"/>
              <a:t> del </a:t>
            </a:r>
            <a:r>
              <a:rPr lang="en-US" sz="9600" dirty="0" err="1"/>
              <a:t>Aluminio</a:t>
            </a:r>
            <a:r>
              <a:rPr lang="en-US" sz="9600" dirty="0"/>
              <a:t>)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MCF - Material </a:t>
            </a:r>
            <a:r>
              <a:rPr lang="en-US" sz="9600" dirty="0" err="1"/>
              <a:t>Carbonoso</a:t>
            </a:r>
            <a:r>
              <a:rPr lang="en-US" sz="9600" dirty="0"/>
              <a:t> Fino</a:t>
            </a:r>
          </a:p>
          <a:p>
            <a:pPr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600" dirty="0"/>
              <a:t>SPL- Spent Pot Lining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pic>
        <p:nvPicPr>
          <p:cNvPr id="3" name="Picture 3" descr="Vehículo para la construcción">
            <a:extLst>
              <a:ext uri="{FF2B5EF4-FFF2-40B4-BE49-F238E27FC236}">
                <a16:creationId xmlns:a16="http://schemas.microsoft.com/office/drawing/2014/main" id="{BC8DE76C-96A1-7AD6-A115-7D9ABB40DD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410" r="25552" b="-1"/>
          <a:stretch/>
        </p:blipFill>
        <p:spPr>
          <a:xfrm>
            <a:off x="12010831" y="2181527"/>
            <a:ext cx="6815931" cy="8268844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36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D50852E-96F1-5722-0478-D913C5359151}"/>
              </a:ext>
            </a:extLst>
          </p:cNvPr>
          <p:cNvSpPr txBox="1"/>
          <p:nvPr/>
        </p:nvSpPr>
        <p:spPr>
          <a:xfrm>
            <a:off x="2611930" y="1209160"/>
            <a:ext cx="8222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>
                <a:solidFill>
                  <a:srgbClr val="FF0000"/>
                </a:solidFill>
              </a:rPr>
              <a:t>COPROCESAMIENTO</a:t>
            </a:r>
            <a:r>
              <a:rPr lang="es-AR" sz="2800" dirty="0">
                <a:solidFill>
                  <a:srgbClr val="FF0000"/>
                </a:solidFill>
              </a:rPr>
              <a:t> - </a:t>
            </a:r>
            <a:r>
              <a:rPr lang="es-AR" sz="3200" dirty="0">
                <a:solidFill>
                  <a:srgbClr val="FF0000"/>
                </a:solidFill>
              </a:rPr>
              <a:t>Recuperación de ENERGIA</a:t>
            </a:r>
            <a:endParaRPr lang="es-AR" sz="3200" dirty="0">
              <a:solidFill>
                <a:srgbClr val="FF0000"/>
              </a:solidFill>
              <a:latin typeface="StainlessCond-Black" panose="02000606040000020004" pitchFamily="2" charset="0"/>
              <a:ea typeface="Noto Sans JP Medium" panose="020B0600000000000000" pitchFamily="34" charset="-128"/>
              <a:cs typeface="Noto Sans" panose="020B0502040504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E200D95-E841-E90F-63EB-798D4F775DB3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5891573-1F2D-3BFB-A803-3447D4E4ABE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3">
              <a:extLst>
                <a:ext uri="{FF2B5EF4-FFF2-40B4-BE49-F238E27FC236}">
                  <a16:creationId xmlns:a16="http://schemas.microsoft.com/office/drawing/2014/main" id="{AD27503C-3FAB-0B0F-0913-CEC87361459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106F6CA1-5610-6DC6-78E3-49854056359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C45BF3A7-8E5A-74C5-C279-BDEBA29A134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A850D314-5FC6-5F76-AABC-7B885C98C66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A3B61B86-0C95-C583-4E76-2198258829B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47B7E1DE-76B8-2BA0-3CE8-0153D5F3B77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8" name="object 9">
                <a:extLst>
                  <a:ext uri="{FF2B5EF4-FFF2-40B4-BE49-F238E27FC236}">
                    <a16:creationId xmlns:a16="http://schemas.microsoft.com/office/drawing/2014/main" id="{C0AE47AD-EB0E-A8B7-54CA-F87F290F3DC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3" name="object 10">
              <a:extLst>
                <a:ext uri="{FF2B5EF4-FFF2-40B4-BE49-F238E27FC236}">
                  <a16:creationId xmlns:a16="http://schemas.microsoft.com/office/drawing/2014/main" id="{243C27B7-53B7-F6CE-2A5D-07DD6CB95323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A9088831-A290-1185-C9DC-BC70AB1F67E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1" name="object 12">
                <a:extLst>
                  <a:ext uri="{FF2B5EF4-FFF2-40B4-BE49-F238E27FC236}">
                    <a16:creationId xmlns:a16="http://schemas.microsoft.com/office/drawing/2014/main" id="{2C155EB1-ED6B-D52C-0997-241D35F7968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2" name="object 13">
                <a:extLst>
                  <a:ext uri="{FF2B5EF4-FFF2-40B4-BE49-F238E27FC236}">
                    <a16:creationId xmlns:a16="http://schemas.microsoft.com/office/drawing/2014/main" id="{1FF7913E-DF89-A0EF-5FAC-B17E02DABD1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D77355C5-6BF6-7F6B-D996-42CCD002B33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370F2ED7-FFCA-8056-3D03-BB3573632B10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062BD794-D9B6-2CC4-4849-1BFDE0D941F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4" name="object 17">
              <a:extLst>
                <a:ext uri="{FF2B5EF4-FFF2-40B4-BE49-F238E27FC236}">
                  <a16:creationId xmlns:a16="http://schemas.microsoft.com/office/drawing/2014/main" id="{D30BE4C3-691C-E123-2391-62D42E406877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6" name="object 18">
                <a:extLst>
                  <a:ext uri="{FF2B5EF4-FFF2-40B4-BE49-F238E27FC236}">
                    <a16:creationId xmlns:a16="http://schemas.microsoft.com/office/drawing/2014/main" id="{1A174DCD-E3A3-A39B-2556-270352C6DC7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7" name="object 19">
                <a:extLst>
                  <a:ext uri="{FF2B5EF4-FFF2-40B4-BE49-F238E27FC236}">
                    <a16:creationId xmlns:a16="http://schemas.microsoft.com/office/drawing/2014/main" id="{AF669A05-65C6-BB7B-9358-F2A041EF09D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18" name="object 20">
                <a:extLst>
                  <a:ext uri="{FF2B5EF4-FFF2-40B4-BE49-F238E27FC236}">
                    <a16:creationId xmlns:a16="http://schemas.microsoft.com/office/drawing/2014/main" id="{AB073A37-3720-7A0C-BFF6-3317E1ECA47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5574C24C-AA6A-25ED-AA08-192A9F4F5E36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C05E16A-131D-0CB6-5B2D-F6F5AB170A8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D11F7AFC-A58B-5136-CF3E-EA19EA1DE0C7}"/>
              </a:ext>
            </a:extLst>
          </p:cNvPr>
          <p:cNvSpPr txBox="1"/>
          <p:nvPr/>
        </p:nvSpPr>
        <p:spPr>
          <a:xfrm>
            <a:off x="906718" y="2211464"/>
            <a:ext cx="9285032" cy="7046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Se </a:t>
            </a:r>
            <a:r>
              <a:rPr lang="en-US" sz="3200" dirty="0" err="1"/>
              <a:t>realiza</a:t>
            </a:r>
            <a:r>
              <a:rPr lang="en-US" sz="3200" dirty="0"/>
              <a:t> </a:t>
            </a:r>
            <a:r>
              <a:rPr lang="en-US" sz="3200" dirty="0" err="1"/>
              <a:t>mediante</a:t>
            </a:r>
            <a:r>
              <a:rPr lang="en-US" sz="3200" dirty="0"/>
              <a:t> la </a:t>
            </a:r>
            <a:r>
              <a:rPr lang="en-US" sz="3200" dirty="0" err="1"/>
              <a:t>Utilización</a:t>
            </a:r>
            <a:r>
              <a:rPr lang="en-US" sz="3200" dirty="0"/>
              <a:t> de Combustibles Alternativos </a:t>
            </a:r>
            <a:r>
              <a:rPr lang="en-US" sz="3200" dirty="0" err="1"/>
              <a:t>elaborados</a:t>
            </a:r>
            <a:r>
              <a:rPr lang="en-US" sz="3200" dirty="0"/>
              <a:t> a </a:t>
            </a:r>
            <a:r>
              <a:rPr lang="en-US" sz="3200" dirty="0" err="1"/>
              <a:t>partir</a:t>
            </a:r>
            <a:r>
              <a:rPr lang="en-US" sz="3200" dirty="0"/>
              <a:t> de </a:t>
            </a:r>
            <a:r>
              <a:rPr lang="en-US" sz="3200" dirty="0" err="1"/>
              <a:t>Residuos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Para </a:t>
            </a:r>
            <a:r>
              <a:rPr lang="en-US" sz="3200" dirty="0" err="1"/>
              <a:t>poder</a:t>
            </a:r>
            <a:r>
              <a:rPr lang="en-US" sz="3200" dirty="0"/>
              <a:t> ser </a:t>
            </a:r>
            <a:r>
              <a:rPr lang="en-US" sz="3200" dirty="0" err="1"/>
              <a:t>utilizados</a:t>
            </a:r>
            <a:r>
              <a:rPr lang="en-US" sz="3200" dirty="0"/>
              <a:t> </a:t>
            </a:r>
            <a:r>
              <a:rPr lang="en-US" sz="3200" dirty="0" err="1"/>
              <a:t>como</a:t>
            </a:r>
            <a:r>
              <a:rPr lang="en-US" sz="3200" dirty="0"/>
              <a:t> combustible </a:t>
            </a:r>
            <a:r>
              <a:rPr lang="en-US" sz="3200" dirty="0" err="1"/>
              <a:t>deben</a:t>
            </a:r>
            <a:r>
              <a:rPr lang="en-US" sz="3200" dirty="0"/>
              <a:t> ser </a:t>
            </a:r>
            <a:r>
              <a:rPr lang="en-US" sz="3200" dirty="0" err="1"/>
              <a:t>adecuados</a:t>
            </a:r>
            <a:r>
              <a:rPr lang="en-US" sz="3200" dirty="0"/>
              <a:t> </a:t>
            </a:r>
            <a:r>
              <a:rPr lang="en-US" sz="3200" dirty="0" err="1"/>
              <a:t>física</a:t>
            </a:r>
            <a:r>
              <a:rPr lang="en-US" sz="3200" dirty="0"/>
              <a:t> y </a:t>
            </a:r>
            <a:r>
              <a:rPr lang="en-US" sz="3200" dirty="0" err="1"/>
              <a:t>químicamente</a:t>
            </a:r>
            <a:r>
              <a:rPr lang="en-US" sz="3200" dirty="0"/>
              <a:t> y </a:t>
            </a:r>
            <a:r>
              <a:rPr lang="en-US" sz="3200" dirty="0" err="1"/>
              <a:t>cumplir</a:t>
            </a:r>
            <a:r>
              <a:rPr lang="en-US" sz="3200" dirty="0"/>
              <a:t> con </a:t>
            </a:r>
            <a:r>
              <a:rPr lang="en-US" sz="3200" dirty="0" err="1"/>
              <a:t>parámetros</a:t>
            </a:r>
            <a:r>
              <a:rPr lang="en-US" sz="3200" dirty="0"/>
              <a:t> </a:t>
            </a:r>
            <a:r>
              <a:rPr lang="en-US" sz="3200" dirty="0" err="1"/>
              <a:t>determinados</a:t>
            </a:r>
            <a:r>
              <a:rPr lang="en-US" sz="32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LOMA NEGRA </a:t>
            </a:r>
            <a:r>
              <a:rPr lang="en-US" sz="3200" dirty="0" err="1"/>
              <a:t>los</a:t>
            </a:r>
            <a:r>
              <a:rPr lang="en-US" sz="3200" dirty="0"/>
              <a:t> </a:t>
            </a:r>
            <a:r>
              <a:rPr lang="en-US" sz="3200" dirty="0" err="1"/>
              <a:t>elabora</a:t>
            </a:r>
            <a:r>
              <a:rPr lang="en-US" sz="3200" dirty="0"/>
              <a:t> en </a:t>
            </a:r>
            <a:r>
              <a:rPr lang="en-US" sz="3200" dirty="0" err="1"/>
              <a:t>su</a:t>
            </a:r>
            <a:r>
              <a:rPr lang="en-US" sz="3200" dirty="0"/>
              <a:t> planta de RECYCOMB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Los </a:t>
            </a:r>
            <a:r>
              <a:rPr lang="en-US" sz="3200" dirty="0" err="1"/>
              <a:t>residuos</a:t>
            </a:r>
            <a:r>
              <a:rPr lang="en-US" sz="3200" dirty="0"/>
              <a:t> que se </a:t>
            </a:r>
            <a:r>
              <a:rPr lang="en-US" sz="3200" dirty="0" err="1"/>
              <a:t>utilizan</a:t>
            </a:r>
            <a:r>
              <a:rPr lang="en-US" sz="3200" dirty="0"/>
              <a:t> </a:t>
            </a:r>
            <a:r>
              <a:rPr lang="en-US" sz="3200" dirty="0" err="1"/>
              <a:t>deben</a:t>
            </a:r>
            <a:r>
              <a:rPr lang="en-US" sz="3200" dirty="0"/>
              <a:t> </a:t>
            </a:r>
            <a:r>
              <a:rPr lang="en-US" sz="3200" dirty="0" err="1"/>
              <a:t>contener</a:t>
            </a:r>
            <a:r>
              <a:rPr lang="en-US" sz="3200" dirty="0"/>
              <a:t> un </a:t>
            </a:r>
            <a:r>
              <a:rPr lang="en-US" sz="3200" dirty="0" err="1"/>
              <a:t>poder</a:t>
            </a:r>
            <a:r>
              <a:rPr lang="en-US" sz="3200" dirty="0"/>
              <a:t> </a:t>
            </a:r>
            <a:r>
              <a:rPr lang="en-US" sz="3200" dirty="0" err="1"/>
              <a:t>calorífico</a:t>
            </a:r>
            <a:r>
              <a:rPr lang="en-US" sz="3200" dirty="0"/>
              <a:t> residual y </a:t>
            </a:r>
            <a:r>
              <a:rPr lang="en-US" sz="3200" dirty="0" err="1"/>
              <a:t>pueden</a:t>
            </a:r>
            <a:r>
              <a:rPr lang="en-US" sz="3200" dirty="0"/>
              <a:t> ser de Origen Industrial o </a:t>
            </a:r>
            <a:r>
              <a:rPr lang="en-US" sz="3200" dirty="0" err="1"/>
              <a:t>Urbano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Pueden</a:t>
            </a:r>
            <a:r>
              <a:rPr lang="en-US" sz="3200" dirty="0"/>
              <a:t> ser </a:t>
            </a:r>
            <a:r>
              <a:rPr lang="en-US" sz="3200" dirty="0" err="1"/>
              <a:t>Residuos</a:t>
            </a:r>
            <a:r>
              <a:rPr lang="en-US" sz="3200" dirty="0"/>
              <a:t> </a:t>
            </a:r>
            <a:r>
              <a:rPr lang="en-US" sz="3200" dirty="0" err="1"/>
              <a:t>Peligrosos</a:t>
            </a:r>
            <a:r>
              <a:rPr lang="en-US" sz="3200" dirty="0"/>
              <a:t> o No </a:t>
            </a:r>
            <a:r>
              <a:rPr lang="en-US" sz="3200" dirty="0" err="1"/>
              <a:t>Peligrosos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Ejemplos</a:t>
            </a:r>
            <a:r>
              <a:rPr lang="en-US" sz="3200" dirty="0"/>
              <a:t>: </a:t>
            </a:r>
            <a:r>
              <a:rPr lang="en-US" sz="3200" dirty="0" err="1"/>
              <a:t>Residuos</a:t>
            </a:r>
            <a:r>
              <a:rPr lang="en-US" sz="3200" dirty="0"/>
              <a:t> de </a:t>
            </a:r>
            <a:r>
              <a:rPr lang="en-US" sz="3200" dirty="0" err="1"/>
              <a:t>Refinerias</a:t>
            </a:r>
            <a:r>
              <a:rPr lang="en-US" sz="3200" dirty="0"/>
              <a:t>, </a:t>
            </a:r>
            <a:r>
              <a:rPr lang="en-US" sz="3200" dirty="0" err="1"/>
              <a:t>Industria</a:t>
            </a:r>
            <a:r>
              <a:rPr lang="en-US" sz="3200" dirty="0"/>
              <a:t> </a:t>
            </a:r>
            <a:r>
              <a:rPr lang="en-US" sz="3200" dirty="0" err="1"/>
              <a:t>Automotriz</a:t>
            </a:r>
            <a:r>
              <a:rPr lang="en-US" sz="3200" dirty="0"/>
              <a:t>, </a:t>
            </a:r>
            <a:r>
              <a:rPr lang="en-US" sz="3200" dirty="0" err="1"/>
              <a:t>Alimenticias</a:t>
            </a:r>
            <a:r>
              <a:rPr lang="en-US" sz="3200" dirty="0"/>
              <a:t>, </a:t>
            </a:r>
            <a:r>
              <a:rPr lang="en-US" sz="3200" dirty="0" err="1"/>
              <a:t>Quimicas</a:t>
            </a:r>
            <a:r>
              <a:rPr lang="en-US" sz="3200" dirty="0"/>
              <a:t>, </a:t>
            </a:r>
            <a:r>
              <a:rPr lang="en-US" sz="3200" dirty="0" err="1"/>
              <a:t>Farmaceuticas</a:t>
            </a:r>
            <a:r>
              <a:rPr lang="en-US" sz="3200" dirty="0"/>
              <a:t>, RSU, etc.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FC0F76-0B23-0142-A539-220CDE1DED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994" r="28272"/>
          <a:stretch/>
        </p:blipFill>
        <p:spPr>
          <a:xfrm>
            <a:off x="12325215" y="2211464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39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CE200D95-E841-E90F-63EB-798D4F775DB3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5891573-1F2D-3BFB-A803-3447D4E4ABE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3">
              <a:extLst>
                <a:ext uri="{FF2B5EF4-FFF2-40B4-BE49-F238E27FC236}">
                  <a16:creationId xmlns:a16="http://schemas.microsoft.com/office/drawing/2014/main" id="{AD27503C-3FAB-0B0F-0913-CEC87361459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106F6CA1-5610-6DC6-78E3-49854056359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C45BF3A7-8E5A-74C5-C279-BDEBA29A134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A850D314-5FC6-5F76-AABC-7B885C98C66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A3B61B86-0C95-C583-4E76-2198258829B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47B7E1DE-76B8-2BA0-3CE8-0153D5F3B77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8" name="object 9">
                <a:extLst>
                  <a:ext uri="{FF2B5EF4-FFF2-40B4-BE49-F238E27FC236}">
                    <a16:creationId xmlns:a16="http://schemas.microsoft.com/office/drawing/2014/main" id="{C0AE47AD-EB0E-A8B7-54CA-F87F290F3DC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3" name="object 10">
              <a:extLst>
                <a:ext uri="{FF2B5EF4-FFF2-40B4-BE49-F238E27FC236}">
                  <a16:creationId xmlns:a16="http://schemas.microsoft.com/office/drawing/2014/main" id="{243C27B7-53B7-F6CE-2A5D-07DD6CB95323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A9088831-A290-1185-C9DC-BC70AB1F67E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1" name="object 12">
                <a:extLst>
                  <a:ext uri="{FF2B5EF4-FFF2-40B4-BE49-F238E27FC236}">
                    <a16:creationId xmlns:a16="http://schemas.microsoft.com/office/drawing/2014/main" id="{2C155EB1-ED6B-D52C-0997-241D35F7968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2" name="object 13">
                <a:extLst>
                  <a:ext uri="{FF2B5EF4-FFF2-40B4-BE49-F238E27FC236}">
                    <a16:creationId xmlns:a16="http://schemas.microsoft.com/office/drawing/2014/main" id="{1FF7913E-DF89-A0EF-5FAC-B17E02DABD1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D77355C5-6BF6-7F6B-D996-42CCD002B33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370F2ED7-FFCA-8056-3D03-BB3573632B10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062BD794-D9B6-2CC4-4849-1BFDE0D941F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4" name="object 17">
              <a:extLst>
                <a:ext uri="{FF2B5EF4-FFF2-40B4-BE49-F238E27FC236}">
                  <a16:creationId xmlns:a16="http://schemas.microsoft.com/office/drawing/2014/main" id="{D30BE4C3-691C-E123-2391-62D42E406877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6" name="object 18">
                <a:extLst>
                  <a:ext uri="{FF2B5EF4-FFF2-40B4-BE49-F238E27FC236}">
                    <a16:creationId xmlns:a16="http://schemas.microsoft.com/office/drawing/2014/main" id="{1A174DCD-E3A3-A39B-2556-270352C6DC7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7" name="object 19">
                <a:extLst>
                  <a:ext uri="{FF2B5EF4-FFF2-40B4-BE49-F238E27FC236}">
                    <a16:creationId xmlns:a16="http://schemas.microsoft.com/office/drawing/2014/main" id="{AF669A05-65C6-BB7B-9358-F2A041EF09D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18" name="object 20">
                <a:extLst>
                  <a:ext uri="{FF2B5EF4-FFF2-40B4-BE49-F238E27FC236}">
                    <a16:creationId xmlns:a16="http://schemas.microsoft.com/office/drawing/2014/main" id="{AB073A37-3720-7A0C-BFF6-3317E1ECA47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5574C24C-AA6A-25ED-AA08-192A9F4F5E36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C05E16A-131D-0CB6-5B2D-F6F5AB170A8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7BFC0F76-0B23-0142-A539-220CDE1DEDA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994" r="28272"/>
          <a:stretch/>
        </p:blipFill>
        <p:spPr>
          <a:xfrm>
            <a:off x="12325215" y="2211464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257A67-9716-B953-A7CD-FCAA8BD8CA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809" y="1204502"/>
            <a:ext cx="17616740" cy="908263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B0477B-7103-163C-B685-3743CC493A96}"/>
              </a:ext>
            </a:extLst>
          </p:cNvPr>
          <p:cNvSpPr/>
          <p:nvPr/>
        </p:nvSpPr>
        <p:spPr>
          <a:xfrm>
            <a:off x="16528211" y="1047540"/>
            <a:ext cx="1759789" cy="74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9236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1">
            <a:extLst>
              <a:ext uri="{FF2B5EF4-FFF2-40B4-BE49-F238E27FC236}">
                <a16:creationId xmlns:a16="http://schemas.microsoft.com/office/drawing/2014/main" id="{99806D30-51E0-2923-909A-FFC67DAD0CD4}"/>
              </a:ext>
            </a:extLst>
          </p:cNvPr>
          <p:cNvSpPr txBox="1"/>
          <p:nvPr/>
        </p:nvSpPr>
        <p:spPr>
          <a:xfrm>
            <a:off x="921303" y="8104938"/>
            <a:ext cx="5605003" cy="23217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AR" sz="5000" dirty="0">
                <a:solidFill>
                  <a:srgbClr val="ED3123"/>
                </a:solidFill>
                <a:latin typeface="StainlessCond-Black" panose="02000606040000020004" pitchFamily="2" charset="0"/>
                <a:cs typeface="Trebuchet MS"/>
              </a:rPr>
              <a:t>ALGUNOS RESULTADOS DEL COPROCESAMIENTO</a:t>
            </a:r>
            <a:endParaRPr sz="5000" dirty="0">
              <a:solidFill>
                <a:srgbClr val="ED3123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sp>
        <p:nvSpPr>
          <p:cNvPr id="3" name="object 132">
            <a:extLst>
              <a:ext uri="{FF2B5EF4-FFF2-40B4-BE49-F238E27FC236}">
                <a16:creationId xmlns:a16="http://schemas.microsoft.com/office/drawing/2014/main" id="{8A9C896E-2C75-119D-0838-0EF7C15A7D44}"/>
              </a:ext>
            </a:extLst>
          </p:cNvPr>
          <p:cNvSpPr txBox="1"/>
          <p:nvPr/>
        </p:nvSpPr>
        <p:spPr>
          <a:xfrm>
            <a:off x="774700" y="5159375"/>
            <a:ext cx="4114800" cy="30937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0</a:t>
            </a:r>
            <a:r>
              <a:rPr lang="en-US"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3</a:t>
            </a:r>
            <a:endParaRPr sz="20000">
              <a:solidFill>
                <a:srgbClr val="929497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61A6B67-07F3-D211-941B-75AA4A183B98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6768A349-5880-7841-4728-CC1B5940D83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0" name="object 3">
              <a:extLst>
                <a:ext uri="{FF2B5EF4-FFF2-40B4-BE49-F238E27FC236}">
                  <a16:creationId xmlns:a16="http://schemas.microsoft.com/office/drawing/2014/main" id="{07313067-1EB6-4498-5C04-6EB453E6D722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0E622C65-96F3-096A-1FED-8670602600AC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5">
                <a:extLst>
                  <a:ext uri="{FF2B5EF4-FFF2-40B4-BE49-F238E27FC236}">
                    <a16:creationId xmlns:a16="http://schemas.microsoft.com/office/drawing/2014/main" id="{D5C5004B-47AC-0E76-5D4A-F8A82CB564C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1" name="object 6">
              <a:extLst>
                <a:ext uri="{FF2B5EF4-FFF2-40B4-BE49-F238E27FC236}">
                  <a16:creationId xmlns:a16="http://schemas.microsoft.com/office/drawing/2014/main" id="{F19E4F87-C880-C202-A46E-371EC8CC31C1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38F545B1-70EA-6806-E4F9-07C71DA42E4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B37971DA-0136-A946-4B1B-A78FD711382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7" name="object 9">
                <a:extLst>
                  <a:ext uri="{FF2B5EF4-FFF2-40B4-BE49-F238E27FC236}">
                    <a16:creationId xmlns:a16="http://schemas.microsoft.com/office/drawing/2014/main" id="{4926FA83-9920-4D66-FC7D-590AA0DAC5C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2" name="object 10">
              <a:extLst>
                <a:ext uri="{FF2B5EF4-FFF2-40B4-BE49-F238E27FC236}">
                  <a16:creationId xmlns:a16="http://schemas.microsoft.com/office/drawing/2014/main" id="{6D85E9D8-8AB9-2E57-DA03-D14D3E891F7E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9" name="object 11">
                <a:extLst>
                  <a:ext uri="{FF2B5EF4-FFF2-40B4-BE49-F238E27FC236}">
                    <a16:creationId xmlns:a16="http://schemas.microsoft.com/office/drawing/2014/main" id="{D402925D-388C-9C10-DAA7-95A902B5073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40" name="object 12">
                <a:extLst>
                  <a:ext uri="{FF2B5EF4-FFF2-40B4-BE49-F238E27FC236}">
                    <a16:creationId xmlns:a16="http://schemas.microsoft.com/office/drawing/2014/main" id="{F8BA5185-9A7F-4FC9-5856-CC212DC2D39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41" name="object 13">
                <a:extLst>
                  <a:ext uri="{FF2B5EF4-FFF2-40B4-BE49-F238E27FC236}">
                    <a16:creationId xmlns:a16="http://schemas.microsoft.com/office/drawing/2014/main" id="{F8A34568-B92E-AD11-DE1D-7FF5C272FB0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42" name="object 14">
                <a:extLst>
                  <a:ext uri="{FF2B5EF4-FFF2-40B4-BE49-F238E27FC236}">
                    <a16:creationId xmlns:a16="http://schemas.microsoft.com/office/drawing/2014/main" id="{7AAA50DD-2581-A259-F8D8-189AED6C39C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43" name="object 15">
                <a:extLst>
                  <a:ext uri="{FF2B5EF4-FFF2-40B4-BE49-F238E27FC236}">
                    <a16:creationId xmlns:a16="http://schemas.microsoft.com/office/drawing/2014/main" id="{D400FEDC-D57A-C558-34D0-AB306FE95FF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44" name="object 16">
                <a:extLst>
                  <a:ext uri="{FF2B5EF4-FFF2-40B4-BE49-F238E27FC236}">
                    <a16:creationId xmlns:a16="http://schemas.microsoft.com/office/drawing/2014/main" id="{026A767D-6CFE-E8D8-44A3-27F4DE7FDEE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3" name="object 17">
              <a:extLst>
                <a:ext uri="{FF2B5EF4-FFF2-40B4-BE49-F238E27FC236}">
                  <a16:creationId xmlns:a16="http://schemas.microsoft.com/office/drawing/2014/main" id="{9691E008-2725-F4B1-8D3C-5EDB985D5F5C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35" name="object 18">
                <a:extLst>
                  <a:ext uri="{FF2B5EF4-FFF2-40B4-BE49-F238E27FC236}">
                    <a16:creationId xmlns:a16="http://schemas.microsoft.com/office/drawing/2014/main" id="{45B37CD3-69E6-0838-CB5C-92942C97518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6" name="object 19">
                <a:extLst>
                  <a:ext uri="{FF2B5EF4-FFF2-40B4-BE49-F238E27FC236}">
                    <a16:creationId xmlns:a16="http://schemas.microsoft.com/office/drawing/2014/main" id="{9AE3A8F8-86BA-3E20-291A-A801AFA67F6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7" name="object 20">
                <a:extLst>
                  <a:ext uri="{FF2B5EF4-FFF2-40B4-BE49-F238E27FC236}">
                    <a16:creationId xmlns:a16="http://schemas.microsoft.com/office/drawing/2014/main" id="{47C127DC-9ABD-8DE2-2AF6-1E3730D2FE76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21">
                <a:extLst>
                  <a:ext uri="{FF2B5EF4-FFF2-40B4-BE49-F238E27FC236}">
                    <a16:creationId xmlns:a16="http://schemas.microsoft.com/office/drawing/2014/main" id="{47EE5E17-77B3-9F7C-FE2C-EDDC141D520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34" name="object 22">
              <a:extLst>
                <a:ext uri="{FF2B5EF4-FFF2-40B4-BE49-F238E27FC236}">
                  <a16:creationId xmlns:a16="http://schemas.microsoft.com/office/drawing/2014/main" id="{CEE7AB37-97D4-D1F1-9F9A-1824F841D17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39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61B11-8FAE-98B2-3F7A-95B660A2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18" y="649686"/>
            <a:ext cx="18290663" cy="492443"/>
          </a:xfrm>
        </p:spPr>
        <p:txBody>
          <a:bodyPr/>
          <a:lstStyle/>
          <a:p>
            <a:r>
              <a:rPr lang="es-AR" sz="3200" dirty="0">
                <a:solidFill>
                  <a:srgbClr val="FF0000"/>
                </a:solidFill>
              </a:rPr>
              <a:t>COPROCESAMIENTO – Algunos Resultados en LOMA NEGRA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E967588-BD60-D7C3-46F2-6C786715531C}"/>
              </a:ext>
            </a:extLst>
          </p:cNvPr>
          <p:cNvGrpSpPr/>
          <p:nvPr/>
        </p:nvGrpSpPr>
        <p:grpSpPr>
          <a:xfrm>
            <a:off x="2474260" y="1547447"/>
            <a:ext cx="14395628" cy="2414953"/>
            <a:chOff x="932" y="1947"/>
            <a:chExt cx="8126134" cy="1709208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121B0AD2-45F3-69DC-E202-FEE8824EA2A5}"/>
                </a:ext>
              </a:extLst>
            </p:cNvPr>
            <p:cNvSpPr/>
            <p:nvPr/>
          </p:nvSpPr>
          <p:spPr>
            <a:xfrm>
              <a:off x="932" y="1947"/>
              <a:ext cx="8126134" cy="17092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FCD9B55F-7308-C838-0559-3E296A39EE79}"/>
                </a:ext>
              </a:extLst>
            </p:cNvPr>
            <p:cNvSpPr txBox="1"/>
            <p:nvPr/>
          </p:nvSpPr>
          <p:spPr>
            <a:xfrm>
              <a:off x="50993" y="52008"/>
              <a:ext cx="8026012" cy="160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4400" dirty="0"/>
                <a:t>8</a:t>
              </a:r>
              <a:r>
                <a:rPr lang="es-AR" sz="4400" kern="1200" dirty="0"/>
                <a:t>00.000 toneladas de residuos tratados desde 2000</a:t>
              </a:r>
            </a:p>
          </p:txBody>
        </p:sp>
      </p:grp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715AB74-9FC4-BCC5-FF0C-77550B27F8EE}"/>
              </a:ext>
            </a:extLst>
          </p:cNvPr>
          <p:cNvSpPr/>
          <p:nvPr/>
        </p:nvSpPr>
        <p:spPr>
          <a:xfrm>
            <a:off x="2474260" y="4159624"/>
            <a:ext cx="9179857" cy="3359856"/>
          </a:xfrm>
          <a:prstGeom prst="roundRect">
            <a:avLst>
              <a:gd name="adj" fmla="val 10000"/>
            </a:avLst>
          </a:prstGeom>
          <a:solidFill>
            <a:srgbClr val="DBC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150E825-5005-B7E5-7672-C29D3E2DFAB7}"/>
              </a:ext>
            </a:extLst>
          </p:cNvPr>
          <p:cNvSpPr txBox="1"/>
          <p:nvPr/>
        </p:nvSpPr>
        <p:spPr>
          <a:xfrm>
            <a:off x="3790800" y="4839067"/>
            <a:ext cx="6546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>
                <a:solidFill>
                  <a:schemeClr val="bg1"/>
                </a:solidFill>
              </a:rPr>
              <a:t>Sustitución de 480.000 </a:t>
            </a:r>
            <a:r>
              <a:rPr lang="es-AR" sz="4000" b="1" dirty="0" err="1">
                <a:solidFill>
                  <a:schemeClr val="bg1"/>
                </a:solidFill>
              </a:rPr>
              <a:t>tn</a:t>
            </a:r>
            <a:r>
              <a:rPr lang="es-AR" sz="4000" b="1" dirty="0">
                <a:solidFill>
                  <a:schemeClr val="bg1"/>
                </a:solidFill>
              </a:rPr>
              <a:t> de </a:t>
            </a:r>
            <a:r>
              <a:rPr lang="es-AR" sz="4000" b="1" dirty="0" err="1">
                <a:solidFill>
                  <a:schemeClr val="bg1"/>
                </a:solidFill>
              </a:rPr>
              <a:t>coke</a:t>
            </a:r>
            <a:r>
              <a:rPr lang="es-AR" sz="4000" b="1" dirty="0">
                <a:solidFill>
                  <a:schemeClr val="bg1"/>
                </a:solidFill>
              </a:rPr>
              <a:t> </a:t>
            </a:r>
            <a:r>
              <a:rPr lang="es-AR" sz="4000" b="1" dirty="0" err="1">
                <a:solidFill>
                  <a:schemeClr val="bg1"/>
                </a:solidFill>
              </a:rPr>
              <a:t>ó</a:t>
            </a:r>
            <a:r>
              <a:rPr lang="es-AR" sz="4000" b="1" dirty="0">
                <a:solidFill>
                  <a:schemeClr val="bg1"/>
                </a:solidFill>
              </a:rPr>
              <a:t> 386.000.000 M3 de Gas</a:t>
            </a:r>
          </a:p>
          <a:p>
            <a:pPr algn="ctr"/>
            <a:endParaRPr lang="es-AR" sz="4000" dirty="0"/>
          </a:p>
          <a:p>
            <a:pPr algn="ctr"/>
            <a:endParaRPr lang="es-AR" sz="400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ABF2F74-E77E-0D02-BF5C-D421EC5EFDC3}"/>
              </a:ext>
            </a:extLst>
          </p:cNvPr>
          <p:cNvGrpSpPr/>
          <p:nvPr/>
        </p:nvGrpSpPr>
        <p:grpSpPr>
          <a:xfrm>
            <a:off x="12012706" y="4105343"/>
            <a:ext cx="4857182" cy="3414137"/>
            <a:chOff x="5527536" y="1854729"/>
            <a:chExt cx="2599531" cy="1709208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E96B989E-E50C-FF7F-778B-3C248D6E6FC4}"/>
                </a:ext>
              </a:extLst>
            </p:cNvPr>
            <p:cNvSpPr/>
            <p:nvPr/>
          </p:nvSpPr>
          <p:spPr>
            <a:xfrm>
              <a:off x="5527536" y="1854729"/>
              <a:ext cx="2599531" cy="1709208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ángulo: esquinas redondeadas 4">
              <a:extLst>
                <a:ext uri="{FF2B5EF4-FFF2-40B4-BE49-F238E27FC236}">
                  <a16:creationId xmlns:a16="http://schemas.microsoft.com/office/drawing/2014/main" id="{25F5E63F-F194-5158-78EF-016583203873}"/>
                </a:ext>
              </a:extLst>
            </p:cNvPr>
            <p:cNvSpPr txBox="1"/>
            <p:nvPr/>
          </p:nvSpPr>
          <p:spPr>
            <a:xfrm>
              <a:off x="5577597" y="1904790"/>
              <a:ext cx="2499409" cy="160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rtlCol="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3200" kern="1200" dirty="0"/>
                <a:t>Pioneros en tratar La </a:t>
              </a:r>
              <a:r>
                <a:rPr lang="es-AR" sz="3200" b="1" u="sng" kern="1200" dirty="0"/>
                <a:t>FRACCION RECHAZO </a:t>
              </a:r>
              <a:r>
                <a:rPr lang="es-AR" sz="3200" kern="1200" dirty="0"/>
                <a:t>de Residuos urbanos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3200" kern="1200" dirty="0"/>
                <a:t> </a:t>
              </a:r>
              <a:r>
                <a:rPr lang="es-AR" sz="3200" b="1" kern="1200" dirty="0"/>
                <a:t>1.000 </a:t>
              </a:r>
              <a:r>
                <a:rPr lang="es-AR" sz="3200" b="1" kern="1200" dirty="0" err="1"/>
                <a:t>tn</a:t>
              </a:r>
              <a:r>
                <a:rPr lang="es-AR" sz="3200" b="1" kern="1200" dirty="0"/>
                <a:t> en 2019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0D11613-5D23-35B1-5EA4-16A2D16C476D}"/>
              </a:ext>
            </a:extLst>
          </p:cNvPr>
          <p:cNvGrpSpPr/>
          <p:nvPr/>
        </p:nvGrpSpPr>
        <p:grpSpPr>
          <a:xfrm>
            <a:off x="2474260" y="7888939"/>
            <a:ext cx="6271296" cy="2422345"/>
            <a:chOff x="932" y="3707511"/>
            <a:chExt cx="2599531" cy="1709208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6722715C-00C4-5BE2-97A4-6A4A3671B7FC}"/>
                </a:ext>
              </a:extLst>
            </p:cNvPr>
            <p:cNvSpPr/>
            <p:nvPr/>
          </p:nvSpPr>
          <p:spPr>
            <a:xfrm>
              <a:off x="932" y="3707511"/>
              <a:ext cx="2599531" cy="1709208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ángulo: esquinas redondeadas 4">
              <a:extLst>
                <a:ext uri="{FF2B5EF4-FFF2-40B4-BE49-F238E27FC236}">
                  <a16:creationId xmlns:a16="http://schemas.microsoft.com/office/drawing/2014/main" id="{93BA1331-EA5D-B99B-5C73-6B5862A96E35}"/>
                </a:ext>
              </a:extLst>
            </p:cNvPr>
            <p:cNvSpPr txBox="1"/>
            <p:nvPr/>
          </p:nvSpPr>
          <p:spPr>
            <a:xfrm>
              <a:off x="101054" y="3732813"/>
              <a:ext cx="2499409" cy="160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rtlCol="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3200" b="1" kern="1200" dirty="0"/>
                <a:t>Más de 1.900.000 </a:t>
              </a:r>
              <a:r>
                <a:rPr lang="es-AR" sz="3200" b="1" kern="1200" dirty="0" err="1"/>
                <a:t>tn</a:t>
              </a:r>
              <a:r>
                <a:rPr lang="es-AR" sz="3200" b="1" kern="1200" dirty="0"/>
                <a:t> de CO</a:t>
              </a:r>
              <a:r>
                <a:rPr lang="es-AR" sz="3200" b="1" kern="1200" baseline="-25000" dirty="0"/>
                <a:t>2</a:t>
              </a:r>
              <a:r>
                <a:rPr lang="es-AR" sz="3200" b="1" kern="1200" dirty="0"/>
                <a:t> evitadas a la atmósfera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3200" b="1" kern="1200" dirty="0"/>
                <a:t>desde 2000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9818CC1-5042-6324-F9C0-AC87A7FE672A}"/>
              </a:ext>
            </a:extLst>
          </p:cNvPr>
          <p:cNvGrpSpPr/>
          <p:nvPr/>
        </p:nvGrpSpPr>
        <p:grpSpPr>
          <a:xfrm>
            <a:off x="8987099" y="7924798"/>
            <a:ext cx="3730687" cy="2422345"/>
            <a:chOff x="2709644" y="3707511"/>
            <a:chExt cx="2599531" cy="1709208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988D3169-F087-19B1-1D05-FF5EDA63663B}"/>
                </a:ext>
              </a:extLst>
            </p:cNvPr>
            <p:cNvSpPr/>
            <p:nvPr/>
          </p:nvSpPr>
          <p:spPr>
            <a:xfrm>
              <a:off x="2709644" y="3707511"/>
              <a:ext cx="2599531" cy="1709208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204AD686-E436-A720-D4AE-8E6596E6C82C}"/>
                </a:ext>
              </a:extLst>
            </p:cNvPr>
            <p:cNvSpPr txBox="1"/>
            <p:nvPr/>
          </p:nvSpPr>
          <p:spPr>
            <a:xfrm>
              <a:off x="2709645" y="3707511"/>
              <a:ext cx="2549470" cy="16591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rtlCol="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3200" b="1" kern="1200" dirty="0">
                  <a:solidFill>
                    <a:schemeClr val="bg1"/>
                  </a:solidFill>
                </a:rPr>
                <a:t>150 empleos </a:t>
              </a:r>
              <a:r>
                <a:rPr lang="es-AR" sz="32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directos</a:t>
              </a:r>
              <a:r>
                <a:rPr lang="es-AR" sz="3200" b="1" kern="1200" dirty="0">
                  <a:solidFill>
                    <a:schemeClr val="bg1"/>
                  </a:solidFill>
                </a:rPr>
                <a:t> e indirectos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B8F940E-93E6-4AA2-C016-EC7F4AA5B02A}"/>
              </a:ext>
            </a:extLst>
          </p:cNvPr>
          <p:cNvGrpSpPr/>
          <p:nvPr/>
        </p:nvGrpSpPr>
        <p:grpSpPr>
          <a:xfrm>
            <a:off x="12945035" y="7698775"/>
            <a:ext cx="3924853" cy="2612510"/>
            <a:chOff x="5527536" y="3608579"/>
            <a:chExt cx="2599531" cy="1808140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316BCCDF-9636-2DFC-1A67-2E06EC83CB11}"/>
                </a:ext>
              </a:extLst>
            </p:cNvPr>
            <p:cNvSpPr/>
            <p:nvPr/>
          </p:nvSpPr>
          <p:spPr>
            <a:xfrm>
              <a:off x="5527536" y="3707511"/>
              <a:ext cx="2599531" cy="1709208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ángulo: esquinas redondeadas 4">
              <a:extLst>
                <a:ext uri="{FF2B5EF4-FFF2-40B4-BE49-F238E27FC236}">
                  <a16:creationId xmlns:a16="http://schemas.microsoft.com/office/drawing/2014/main" id="{18CD293A-20FC-B85F-8ADC-188D533DE8CF}"/>
                </a:ext>
              </a:extLst>
            </p:cNvPr>
            <p:cNvSpPr txBox="1"/>
            <p:nvPr/>
          </p:nvSpPr>
          <p:spPr>
            <a:xfrm>
              <a:off x="5527537" y="3608579"/>
              <a:ext cx="2449017" cy="1758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rtlCol="0" anchor="ctr" anchorCtr="0">
              <a:noAutofit/>
            </a:bodyPr>
            <a:lstStyle/>
            <a:p>
              <a:pPr marL="0" lvl="0" indent="0" algn="ctr" defTabSz="457200" rtl="0" eaLnBrk="1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32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7 % de Sustitución alcanzado en Planta </a:t>
              </a:r>
              <a:r>
                <a:rPr lang="es-AR" sz="3200" kern="1200" dirty="0" err="1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L´Amalí</a:t>
              </a:r>
              <a:r>
                <a:rPr lang="es-AR" sz="32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 con Picos de hasta 15%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69DC821-27AF-33BB-971D-61F51C5F9905}"/>
              </a:ext>
            </a:extLst>
          </p:cNvPr>
          <p:cNvGrpSpPr/>
          <p:nvPr/>
        </p:nvGrpSpPr>
        <p:grpSpPr>
          <a:xfrm>
            <a:off x="18138488" y="9695081"/>
            <a:ext cx="1708725" cy="1357833"/>
            <a:chOff x="15216319" y="6460519"/>
            <a:chExt cx="3415653" cy="2881912"/>
          </a:xfrm>
        </p:grpSpPr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8A1EF7C6-3F16-676B-E2A5-ABA3E577727C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4" name="object 3">
              <a:extLst>
                <a:ext uri="{FF2B5EF4-FFF2-40B4-BE49-F238E27FC236}">
                  <a16:creationId xmlns:a16="http://schemas.microsoft.com/office/drawing/2014/main" id="{DECD890A-658E-9B23-7E62-F318B5ABF55C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2" name="object 4">
                <a:extLst>
                  <a:ext uri="{FF2B5EF4-FFF2-40B4-BE49-F238E27FC236}">
                    <a16:creationId xmlns:a16="http://schemas.microsoft.com/office/drawing/2014/main" id="{2BB601CE-74A2-7396-4279-D8BC71EF31B1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5">
                <a:extLst>
                  <a:ext uri="{FF2B5EF4-FFF2-40B4-BE49-F238E27FC236}">
                    <a16:creationId xmlns:a16="http://schemas.microsoft.com/office/drawing/2014/main" id="{5FB42646-5852-A0E3-762C-CA3A24B28CDC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5" name="object 6">
              <a:extLst>
                <a:ext uri="{FF2B5EF4-FFF2-40B4-BE49-F238E27FC236}">
                  <a16:creationId xmlns:a16="http://schemas.microsoft.com/office/drawing/2014/main" id="{F3C94974-DB7C-46A7-3609-2568CB3B98AD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39" name="object 7">
                <a:extLst>
                  <a:ext uri="{FF2B5EF4-FFF2-40B4-BE49-F238E27FC236}">
                    <a16:creationId xmlns:a16="http://schemas.microsoft.com/office/drawing/2014/main" id="{DA499355-CE49-31B7-B6DD-8452BCE7E8C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0" name="object 8">
                <a:extLst>
                  <a:ext uri="{FF2B5EF4-FFF2-40B4-BE49-F238E27FC236}">
                    <a16:creationId xmlns:a16="http://schemas.microsoft.com/office/drawing/2014/main" id="{BA477206-5414-EEBA-BDD3-CF0D50D5326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1" name="object 9">
                <a:extLst>
                  <a:ext uri="{FF2B5EF4-FFF2-40B4-BE49-F238E27FC236}">
                    <a16:creationId xmlns:a16="http://schemas.microsoft.com/office/drawing/2014/main" id="{487E4F1B-905F-EAA9-0FA3-979D63CC20D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26" name="object 10">
              <a:extLst>
                <a:ext uri="{FF2B5EF4-FFF2-40B4-BE49-F238E27FC236}">
                  <a16:creationId xmlns:a16="http://schemas.microsoft.com/office/drawing/2014/main" id="{AE3F0793-47A9-355A-A948-31CE0A5B3D47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3" name="object 11">
                <a:extLst>
                  <a:ext uri="{FF2B5EF4-FFF2-40B4-BE49-F238E27FC236}">
                    <a16:creationId xmlns:a16="http://schemas.microsoft.com/office/drawing/2014/main" id="{5992E522-3B13-BE75-3A28-4982682C4F0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34" name="object 12">
                <a:extLst>
                  <a:ext uri="{FF2B5EF4-FFF2-40B4-BE49-F238E27FC236}">
                    <a16:creationId xmlns:a16="http://schemas.microsoft.com/office/drawing/2014/main" id="{15DB7E58-D00A-CC3F-FF86-4ADB1A82E329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35" name="object 13">
                <a:extLst>
                  <a:ext uri="{FF2B5EF4-FFF2-40B4-BE49-F238E27FC236}">
                    <a16:creationId xmlns:a16="http://schemas.microsoft.com/office/drawing/2014/main" id="{20BAA365-428E-05A9-2ADC-2853C0F641B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36" name="object 14">
                <a:extLst>
                  <a:ext uri="{FF2B5EF4-FFF2-40B4-BE49-F238E27FC236}">
                    <a16:creationId xmlns:a16="http://schemas.microsoft.com/office/drawing/2014/main" id="{8FACD7F7-C0E4-9C81-FD75-89F140435A2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37" name="object 15">
                <a:extLst>
                  <a:ext uri="{FF2B5EF4-FFF2-40B4-BE49-F238E27FC236}">
                    <a16:creationId xmlns:a16="http://schemas.microsoft.com/office/drawing/2014/main" id="{6FC71DD2-03D1-E158-9916-97947922973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38" name="object 16">
                <a:extLst>
                  <a:ext uri="{FF2B5EF4-FFF2-40B4-BE49-F238E27FC236}">
                    <a16:creationId xmlns:a16="http://schemas.microsoft.com/office/drawing/2014/main" id="{4403A56E-13D6-96BC-D37D-00557DC210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27" name="object 17">
              <a:extLst>
                <a:ext uri="{FF2B5EF4-FFF2-40B4-BE49-F238E27FC236}">
                  <a16:creationId xmlns:a16="http://schemas.microsoft.com/office/drawing/2014/main" id="{E817992B-FFFB-DAD0-B129-1CBF7808295A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29" name="object 18">
                <a:extLst>
                  <a:ext uri="{FF2B5EF4-FFF2-40B4-BE49-F238E27FC236}">
                    <a16:creationId xmlns:a16="http://schemas.microsoft.com/office/drawing/2014/main" id="{B695E605-2FC6-4CC5-E42F-F6650C9A580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0" name="object 19">
                <a:extLst>
                  <a:ext uri="{FF2B5EF4-FFF2-40B4-BE49-F238E27FC236}">
                    <a16:creationId xmlns:a16="http://schemas.microsoft.com/office/drawing/2014/main" id="{850B90E5-6447-9D2A-9C6D-34C142A6078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1" name="object 20">
                <a:extLst>
                  <a:ext uri="{FF2B5EF4-FFF2-40B4-BE49-F238E27FC236}">
                    <a16:creationId xmlns:a16="http://schemas.microsoft.com/office/drawing/2014/main" id="{C88E82C8-572A-A4E2-AD52-6EA8AB94872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21">
                <a:extLst>
                  <a:ext uri="{FF2B5EF4-FFF2-40B4-BE49-F238E27FC236}">
                    <a16:creationId xmlns:a16="http://schemas.microsoft.com/office/drawing/2014/main" id="{DA22B05B-815B-D672-1DA2-B951A5827C3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8E75DC34-ADA8-B483-5857-1B4CA6A6737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51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1">
            <a:extLst>
              <a:ext uri="{FF2B5EF4-FFF2-40B4-BE49-F238E27FC236}">
                <a16:creationId xmlns:a16="http://schemas.microsoft.com/office/drawing/2014/main" id="{54984783-59EB-FB90-02BB-A2813ED83AA5}"/>
              </a:ext>
            </a:extLst>
          </p:cNvPr>
          <p:cNvSpPr txBox="1"/>
          <p:nvPr/>
        </p:nvSpPr>
        <p:spPr>
          <a:xfrm>
            <a:off x="778316" y="5654675"/>
            <a:ext cx="6591121" cy="38606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s-AR" sz="5000" dirty="0">
                <a:solidFill>
                  <a:srgbClr val="ED3123"/>
                </a:solidFill>
                <a:latin typeface="StainlessCond-Black" panose="02000606040000020004" pitchFamily="2" charset="0"/>
                <a:cs typeface="Trebuchet MS"/>
              </a:rPr>
              <a:t>VENTAJAS del COPROCESAMIENTO Y RECONOCIMIENTO TÉCNICO INTERNACIONAL</a:t>
            </a:r>
            <a:endParaRPr sz="5000" dirty="0">
              <a:solidFill>
                <a:srgbClr val="ED3123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sp>
        <p:nvSpPr>
          <p:cNvPr id="3" name="object 132">
            <a:extLst>
              <a:ext uri="{FF2B5EF4-FFF2-40B4-BE49-F238E27FC236}">
                <a16:creationId xmlns:a16="http://schemas.microsoft.com/office/drawing/2014/main" id="{71D4BD40-9D9A-676A-B076-A9ECED9C86E5}"/>
              </a:ext>
            </a:extLst>
          </p:cNvPr>
          <p:cNvSpPr txBox="1"/>
          <p:nvPr/>
        </p:nvSpPr>
        <p:spPr>
          <a:xfrm>
            <a:off x="631954" y="2586661"/>
            <a:ext cx="4114800" cy="30937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0" dirty="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0</a:t>
            </a:r>
            <a:r>
              <a:rPr lang="en-US" sz="20000" dirty="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4</a:t>
            </a:r>
            <a:endParaRPr sz="20000" dirty="0">
              <a:solidFill>
                <a:srgbClr val="929497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907AB8E-A30E-0B69-C2D4-D677C6D5C2E5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056ACB54-B157-31D8-C3EB-28F05EF21D37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0" name="object 3">
              <a:extLst>
                <a:ext uri="{FF2B5EF4-FFF2-40B4-BE49-F238E27FC236}">
                  <a16:creationId xmlns:a16="http://schemas.microsoft.com/office/drawing/2014/main" id="{B5223B02-C827-EA12-9246-E0926910276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8E0A5128-ED93-1A9C-7658-A3CBBBF5B90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5">
                <a:extLst>
                  <a:ext uri="{FF2B5EF4-FFF2-40B4-BE49-F238E27FC236}">
                    <a16:creationId xmlns:a16="http://schemas.microsoft.com/office/drawing/2014/main" id="{5F89CC69-E15A-944C-EB09-CE1DC92D638E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1" name="object 6">
              <a:extLst>
                <a:ext uri="{FF2B5EF4-FFF2-40B4-BE49-F238E27FC236}">
                  <a16:creationId xmlns:a16="http://schemas.microsoft.com/office/drawing/2014/main" id="{21C2E83F-61F9-34AF-4055-7FB2F30DD272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C8F743D4-9086-1303-A4A0-C1C8E4EC5D1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0D28B9B3-FDF2-99F2-A6FF-6DF32C6F518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7" name="object 9">
                <a:extLst>
                  <a:ext uri="{FF2B5EF4-FFF2-40B4-BE49-F238E27FC236}">
                    <a16:creationId xmlns:a16="http://schemas.microsoft.com/office/drawing/2014/main" id="{1F5E994A-7515-7965-53BC-41CEC553B50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2" name="object 10">
              <a:extLst>
                <a:ext uri="{FF2B5EF4-FFF2-40B4-BE49-F238E27FC236}">
                  <a16:creationId xmlns:a16="http://schemas.microsoft.com/office/drawing/2014/main" id="{F55D01B4-255E-2078-DAB0-7B5FB517D536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9" name="object 11">
                <a:extLst>
                  <a:ext uri="{FF2B5EF4-FFF2-40B4-BE49-F238E27FC236}">
                    <a16:creationId xmlns:a16="http://schemas.microsoft.com/office/drawing/2014/main" id="{603BDE1D-C9BF-DDD3-3161-E48426BD716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40" name="object 12">
                <a:extLst>
                  <a:ext uri="{FF2B5EF4-FFF2-40B4-BE49-F238E27FC236}">
                    <a16:creationId xmlns:a16="http://schemas.microsoft.com/office/drawing/2014/main" id="{946EB6A3-80A6-3188-B984-D7F35DC2B66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41" name="object 13">
                <a:extLst>
                  <a:ext uri="{FF2B5EF4-FFF2-40B4-BE49-F238E27FC236}">
                    <a16:creationId xmlns:a16="http://schemas.microsoft.com/office/drawing/2014/main" id="{708E623A-7B96-BF3B-3D50-A6610816489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42" name="object 14">
                <a:extLst>
                  <a:ext uri="{FF2B5EF4-FFF2-40B4-BE49-F238E27FC236}">
                    <a16:creationId xmlns:a16="http://schemas.microsoft.com/office/drawing/2014/main" id="{F04E8C99-6D40-DD62-2DC4-34E69C5655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43" name="object 15">
                <a:extLst>
                  <a:ext uri="{FF2B5EF4-FFF2-40B4-BE49-F238E27FC236}">
                    <a16:creationId xmlns:a16="http://schemas.microsoft.com/office/drawing/2014/main" id="{62429DEB-2E09-8607-8F33-2C1128B2E08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44" name="object 16">
                <a:extLst>
                  <a:ext uri="{FF2B5EF4-FFF2-40B4-BE49-F238E27FC236}">
                    <a16:creationId xmlns:a16="http://schemas.microsoft.com/office/drawing/2014/main" id="{F51BC9D5-89BA-65B4-6555-B71D5749C1A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3" name="object 17">
              <a:extLst>
                <a:ext uri="{FF2B5EF4-FFF2-40B4-BE49-F238E27FC236}">
                  <a16:creationId xmlns:a16="http://schemas.microsoft.com/office/drawing/2014/main" id="{9D2445A3-B189-ED22-D12A-4E9B34CE9900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35" name="object 18">
                <a:extLst>
                  <a:ext uri="{FF2B5EF4-FFF2-40B4-BE49-F238E27FC236}">
                    <a16:creationId xmlns:a16="http://schemas.microsoft.com/office/drawing/2014/main" id="{7366E200-6264-8852-EAE6-EAD34CEBA7A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6" name="object 19">
                <a:extLst>
                  <a:ext uri="{FF2B5EF4-FFF2-40B4-BE49-F238E27FC236}">
                    <a16:creationId xmlns:a16="http://schemas.microsoft.com/office/drawing/2014/main" id="{980F7838-3539-1D07-F85E-C1930BF2C60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7" name="object 20">
                <a:extLst>
                  <a:ext uri="{FF2B5EF4-FFF2-40B4-BE49-F238E27FC236}">
                    <a16:creationId xmlns:a16="http://schemas.microsoft.com/office/drawing/2014/main" id="{13BCE624-1C6A-3A9E-EEC6-926C00B833AF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21">
                <a:extLst>
                  <a:ext uri="{FF2B5EF4-FFF2-40B4-BE49-F238E27FC236}">
                    <a16:creationId xmlns:a16="http://schemas.microsoft.com/office/drawing/2014/main" id="{37B4AD86-4EF6-AA8A-E72F-9D80A8CBA74F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34" name="object 22">
              <a:extLst>
                <a:ext uri="{FF2B5EF4-FFF2-40B4-BE49-F238E27FC236}">
                  <a16:creationId xmlns:a16="http://schemas.microsoft.com/office/drawing/2014/main" id="{84ED575D-E4D3-E22D-C68E-BC6E6CBC9DD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31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2F50B-6EA6-4593-85CC-85D9D589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FF0000"/>
                </a:solidFill>
                <a:latin typeface="+mn-lt"/>
              </a:rPr>
              <a:t>VENTAJAS DEL COPROCESAMIENTO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8690FC-0217-4479-8AAF-201FD05E1C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AR" dirty="0"/>
              <a:t>Es una alternativa de </a:t>
            </a:r>
            <a:r>
              <a:rPr lang="es-AR" b="1" dirty="0"/>
              <a:t>Gestión Ambiental Segura y Sostenible de los Residuos </a:t>
            </a:r>
            <a:r>
              <a:rPr lang="es-AR" dirty="0"/>
              <a:t>a largo plazo, que </a:t>
            </a:r>
            <a:r>
              <a:rPr lang="es-AR" b="1" dirty="0"/>
              <a:t>garantiza la Economía Circular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294A34B-4760-446B-A13D-B330E6B6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r="10541"/>
          <a:stretch/>
        </p:blipFill>
        <p:spPr>
          <a:xfrm>
            <a:off x="552342" y="1596504"/>
            <a:ext cx="4890484" cy="4205362"/>
          </a:xfrm>
          <a:prstGeom prst="rect">
            <a:avLst/>
          </a:prstGeom>
        </p:spPr>
      </p:pic>
      <p:pic>
        <p:nvPicPr>
          <p:cNvPr id="7" name="Imagen 6" descr="Imagen que contiene cd&#10;&#10;Descripción generada automáticamente">
            <a:extLst>
              <a:ext uri="{FF2B5EF4-FFF2-40B4-BE49-F238E27FC236}">
                <a16:creationId xmlns:a16="http://schemas.microsoft.com/office/drawing/2014/main" id="{54D44983-402A-4B15-9696-CDB8B93C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5472" r="10631" b="4474"/>
          <a:stretch/>
        </p:blipFill>
        <p:spPr>
          <a:xfrm>
            <a:off x="5947803" y="2932246"/>
            <a:ext cx="5311577" cy="319622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8360FC-1CBB-41E3-B59C-0E4DD36A58DF}"/>
              </a:ext>
            </a:extLst>
          </p:cNvPr>
          <p:cNvSpPr/>
          <p:nvPr/>
        </p:nvSpPr>
        <p:spPr>
          <a:xfrm>
            <a:off x="11259379" y="1515442"/>
            <a:ext cx="8672400" cy="922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ES_tradnl" altLang="es-AR" sz="3298" b="1" dirty="0">
                <a:latin typeface="Calibri" pitchFamily="34" charset="0"/>
                <a:ea typeface="ＭＳ Ｐゴシック" pitchFamily="34" charset="-128"/>
              </a:rPr>
              <a:t>No compite con la reutilización ni el reciclado</a:t>
            </a:r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AR" sz="3298" dirty="0"/>
              <a:t>Reduce el uso de fósiles no renovables.</a:t>
            </a:r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ES_tradnl" altLang="es-AR" sz="3298" dirty="0"/>
              <a:t>Reduce las Emisiones de CO</a:t>
            </a:r>
            <a:r>
              <a:rPr lang="es-ES_tradnl" altLang="es-AR" sz="3298" baseline="-25000" dirty="0"/>
              <a:t>2</a:t>
            </a:r>
            <a:endParaRPr lang="es-ES_tradnl" altLang="es-AR" sz="3298" dirty="0"/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AR" sz="3298" dirty="0"/>
              <a:t>Evita la disposición en rellenos, aumentando su vida útil.</a:t>
            </a:r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AR" sz="3298" dirty="0"/>
              <a:t>Mitiga una de las fuentes de contaminación de suelos y acuíferos.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ES_tradnl" altLang="es-AR" sz="3298" dirty="0">
                <a:latin typeface="Calibri" pitchFamily="34" charset="0"/>
                <a:ea typeface="ＭＳ Ｐゴシック" pitchFamily="34" charset="-128"/>
              </a:rPr>
              <a:t>Sustituye Importaciones.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ES_tradnl" altLang="es-AR" sz="3298" dirty="0">
                <a:latin typeface="Calibri" pitchFamily="34" charset="0"/>
                <a:ea typeface="ＭＳ Ｐゴシック" pitchFamily="34" charset="-128"/>
              </a:rPr>
              <a:t>Baja costos de producción.</a:t>
            </a:r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ES_tradnl" altLang="es-AR" sz="3298" dirty="0">
                <a:latin typeface="Calibri" pitchFamily="34" charset="0"/>
                <a:ea typeface="ＭＳ Ｐゴシック" pitchFamily="34" charset="-128"/>
              </a:rPr>
              <a:t>Desarrolla tecnología.</a:t>
            </a:r>
            <a:endParaRPr lang="es-AR" sz="1979" dirty="0">
              <a:latin typeface="Calibri" pitchFamily="34" charset="0"/>
              <a:ea typeface="ＭＳ Ｐゴシック" pitchFamily="34" charset="-128"/>
            </a:endParaRP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AR" sz="3298" dirty="0">
                <a:latin typeface="Calibri" pitchFamily="34" charset="0"/>
                <a:ea typeface="ＭＳ Ｐゴシック" pitchFamily="34" charset="-128"/>
              </a:rPr>
              <a:t>Fomenta nuevas actividades económicas, con oportunidades de empleo local para las comunidades.</a:t>
            </a:r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AR" sz="3298" dirty="0"/>
              <a:t>Asegura la extinción del residuo en condiciones ambientalmente seguras.</a:t>
            </a:r>
          </a:p>
          <a:p>
            <a:pPr marL="471202" indent="-471202" eaLnBrk="0" hangingPunct="0">
              <a:buFont typeface="Arial" panose="020B0604020202020204" pitchFamily="34" charset="0"/>
              <a:buChar char="•"/>
            </a:pPr>
            <a:r>
              <a:rPr lang="es-AR" sz="3298" dirty="0"/>
              <a:t>Garantiza la extinción de la responsabilidad del generador sobre los residuos ya que no se generan cenizas, </a:t>
            </a:r>
            <a:r>
              <a:rPr lang="es-AR" sz="3298" dirty="0">
                <a:latin typeface="Calibri" pitchFamily="34" charset="0"/>
                <a:ea typeface="ＭＳ Ｐゴシック" pitchFamily="34" charset="-128"/>
              </a:rPr>
              <a:t>ni otros residuos.</a:t>
            </a:r>
            <a:endParaRPr lang="es-ES_tradnl" altLang="es-AR" sz="1979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4A354E1-4B0D-4F3D-A575-301E9482C73E}"/>
              </a:ext>
            </a:extLst>
          </p:cNvPr>
          <p:cNvSpPr txBox="1"/>
          <p:nvPr/>
        </p:nvSpPr>
        <p:spPr>
          <a:xfrm>
            <a:off x="904684" y="1742753"/>
            <a:ext cx="9515941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968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CB5B039-BC61-4A8D-8C9E-CEAC4B1EB6EA}"/>
              </a:ext>
            </a:extLst>
          </p:cNvPr>
          <p:cNvSpPr txBox="1"/>
          <p:nvPr/>
        </p:nvSpPr>
        <p:spPr>
          <a:xfrm>
            <a:off x="5100161" y="1664490"/>
            <a:ext cx="6501884" cy="90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s-AR" sz="2638" b="1" dirty="0"/>
              <a:t>Es un tratamiento bajo el principio ambiental “</a:t>
            </a:r>
            <a:r>
              <a:rPr lang="es-ES_tradnl" altLang="es-AR" sz="2638" b="1" i="1" dirty="0"/>
              <a:t>d</a:t>
            </a:r>
            <a:r>
              <a:rPr lang="es-AR" sz="2638" b="1" i="1" dirty="0"/>
              <a:t>e la Cuna a la Cuna</a:t>
            </a:r>
            <a:r>
              <a:rPr lang="es-AR" sz="2638" b="1" dirty="0"/>
              <a:t>”</a:t>
            </a:r>
            <a:endParaRPr lang="es-AR" sz="2638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CC405F-048B-447D-973E-2FC77BE88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850" y="6159165"/>
            <a:ext cx="8250636" cy="46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4CEEA7F3-1B31-42AB-87BA-03897CF25855}"/>
              </a:ext>
            </a:extLst>
          </p:cNvPr>
          <p:cNvGrpSpPr/>
          <p:nvPr/>
        </p:nvGrpSpPr>
        <p:grpSpPr>
          <a:xfrm>
            <a:off x="14743002" y="2903012"/>
            <a:ext cx="5130396" cy="4444470"/>
            <a:chOff x="6903901" y="1596232"/>
            <a:chExt cx="4853256" cy="4528722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D0F37D9-99D4-4137-B255-339820E161CB}"/>
                </a:ext>
              </a:extLst>
            </p:cNvPr>
            <p:cNvGrpSpPr/>
            <p:nvPr/>
          </p:nvGrpSpPr>
          <p:grpSpPr>
            <a:xfrm>
              <a:off x="6903901" y="1596232"/>
              <a:ext cx="4853256" cy="4528722"/>
              <a:chOff x="6903901" y="1596232"/>
              <a:chExt cx="4853256" cy="4528722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BAFA0277-E03F-4B7A-8180-E54A4AED7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03901" y="1596232"/>
                <a:ext cx="4853256" cy="4528722"/>
              </a:xfrm>
              <a:prstGeom prst="rect">
                <a:avLst/>
              </a:prstGeom>
            </p:spPr>
          </p:pic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505CDDF4-0D22-47D0-BD70-EDF39584ED40}"/>
                  </a:ext>
                </a:extLst>
              </p:cNvPr>
              <p:cNvSpPr/>
              <p:nvPr/>
            </p:nvSpPr>
            <p:spPr>
              <a:xfrm>
                <a:off x="8342811" y="2743200"/>
                <a:ext cx="1968137" cy="1950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2968"/>
              </a:p>
            </p:txBody>
          </p:sp>
        </p:grpSp>
        <p:pic>
          <p:nvPicPr>
            <p:cNvPr id="15" name="Picture 89">
              <a:extLst>
                <a:ext uri="{FF2B5EF4-FFF2-40B4-BE49-F238E27FC236}">
                  <a16:creationId xmlns:a16="http://schemas.microsoft.com/office/drawing/2014/main" id="{E312F015-EBF8-441B-9C0C-E65A6DFBEA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0" t="36684" r="30499" b="36117"/>
            <a:stretch/>
          </p:blipFill>
          <p:spPr bwMode="auto">
            <a:xfrm>
              <a:off x="8525690" y="3235233"/>
              <a:ext cx="1602378" cy="966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Objeto 9" hidden="1">
            <a:extLst>
              <a:ext uri="{FF2B5EF4-FFF2-40B4-BE49-F238E27FC236}">
                <a16:creationId xmlns:a16="http://schemas.microsoft.com/office/drawing/2014/main" id="{7853B6E0-2CF2-4C94-AB50-1058EF3D50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18" y="3015"/>
          <a:ext cx="2619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21" imgH="420" progId="TCLayout.ActiveDocument.1">
                  <p:embed/>
                </p:oleObj>
              </mc:Choice>
              <mc:Fallback>
                <p:oleObj name="Diapositiva de think-cell" r:id="rId5" imgW="421" imgH="420" progId="TCLayout.ActiveDocument.1">
                  <p:embed/>
                  <p:pic>
                    <p:nvPicPr>
                      <p:cNvPr id="10" name="Objeto 9" hidden="1">
                        <a:extLst>
                          <a:ext uri="{FF2B5EF4-FFF2-40B4-BE49-F238E27FC236}">
                            <a16:creationId xmlns:a16="http://schemas.microsoft.com/office/drawing/2014/main" id="{7853B6E0-2CF2-4C94-AB50-1058EF3D5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8" y="3015"/>
                        <a:ext cx="2619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62C02F-EE86-4E65-9587-0F8967CC53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AR" dirty="0"/>
              <a:t>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392A58C-D11E-4128-9083-CC51DC55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13" y="159562"/>
            <a:ext cx="18999422" cy="507511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COPROCESAMIENTO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378F933-F4CB-4CDA-9FA5-753D35E1C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87" y="2934461"/>
            <a:ext cx="7283231" cy="458394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665034DF-788F-4328-8748-02B1A8043571}"/>
              </a:ext>
            </a:extLst>
          </p:cNvPr>
          <p:cNvSpPr txBox="1"/>
          <p:nvPr/>
        </p:nvSpPr>
        <p:spPr>
          <a:xfrm>
            <a:off x="552338" y="7961231"/>
            <a:ext cx="18212046" cy="23759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AR" sz="2968" b="1" u="sng" dirty="0"/>
              <a:t>El Coprocesamiento es reconocido internacionalmente como una </a:t>
            </a:r>
            <a:r>
              <a:rPr lang="es-AR" sz="2968" b="1" u="sng"/>
              <a:t>opción Complementaria </a:t>
            </a:r>
            <a:r>
              <a:rPr lang="es-AR" sz="2968" b="1" u="sng" dirty="0"/>
              <a:t>Optima para la Gestión de Residuos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AR" sz="2968" b="1" dirty="0"/>
              <a:t>La Comisión Europea,</a:t>
            </a:r>
            <a:endParaRPr lang="es-AR" sz="2968" dirty="0"/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AR" sz="2968" dirty="0"/>
              <a:t>Las </a:t>
            </a:r>
            <a:r>
              <a:rPr lang="es-AR" sz="2968" b="1" dirty="0"/>
              <a:t>Naciones Unidas</a:t>
            </a:r>
            <a:r>
              <a:rPr lang="es-AR" sz="2968" dirty="0"/>
              <a:t>, a través del Convenio de Basilea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AR" sz="2968" dirty="0"/>
              <a:t>La Comisión para la Economía Circular y el Liderazgo Industrial de la Unión Europea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E280FA-A342-4ACD-AF30-653816F163FC}"/>
              </a:ext>
            </a:extLst>
          </p:cNvPr>
          <p:cNvSpPr txBox="1"/>
          <p:nvPr/>
        </p:nvSpPr>
        <p:spPr>
          <a:xfrm>
            <a:off x="552337" y="972148"/>
            <a:ext cx="13095984" cy="609013"/>
          </a:xfrm>
          <a:prstGeom prst="rect">
            <a:avLst/>
          </a:prstGeom>
        </p:spPr>
        <p:txBody>
          <a:bodyPr vert="horz" lIns="0" tIns="0" rIns="150781" bIns="0" rtlCol="0" anchor="t">
            <a:noAutofit/>
          </a:bodyPr>
          <a:lstStyle>
            <a:lvl1pPr indent="0" defTabSz="91440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AR" sz="2638" dirty="0">
                <a:solidFill>
                  <a:srgbClr val="FF0000"/>
                </a:solidFill>
              </a:rPr>
              <a:t>MODELO DE ECONOMIA CIRCULAR RECONOCIDO INTERNACIONALMENTE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0D6522-B683-4EF9-9AA0-63F37E2DF2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9922"/>
          <a:stretch/>
        </p:blipFill>
        <p:spPr>
          <a:xfrm>
            <a:off x="8231196" y="2144224"/>
            <a:ext cx="6775078" cy="574851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C1BBCC3-1A2B-4E8B-8624-237F9492C554}"/>
              </a:ext>
            </a:extLst>
          </p:cNvPr>
          <p:cNvSpPr txBox="1"/>
          <p:nvPr/>
        </p:nvSpPr>
        <p:spPr>
          <a:xfrm>
            <a:off x="247184" y="1622045"/>
            <a:ext cx="7192545" cy="599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3298" b="1" u="sng" dirty="0"/>
              <a:t>Reconocimiento Internacional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121890-D715-44CA-94EC-F940B8E0C7FD}"/>
              </a:ext>
            </a:extLst>
          </p:cNvPr>
          <p:cNvSpPr txBox="1"/>
          <p:nvPr/>
        </p:nvSpPr>
        <p:spPr>
          <a:xfrm>
            <a:off x="14286794" y="1622045"/>
            <a:ext cx="5322641" cy="599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3298" b="1" u="sng" dirty="0"/>
              <a:t>Desarrollo Sostenible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B0E839-A389-405A-8103-DDBB16E4FDD3}"/>
              </a:ext>
            </a:extLst>
          </p:cNvPr>
          <p:cNvSpPr txBox="1"/>
          <p:nvPr/>
        </p:nvSpPr>
        <p:spPr>
          <a:xfrm>
            <a:off x="18266718" y="6822602"/>
            <a:ext cx="1606681" cy="5490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AR" sz="2968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4221E2-56B6-46FB-B21F-8F4481B8B37E}"/>
              </a:ext>
            </a:extLst>
          </p:cNvPr>
          <p:cNvSpPr txBox="1"/>
          <p:nvPr/>
        </p:nvSpPr>
        <p:spPr>
          <a:xfrm>
            <a:off x="8977774" y="1646209"/>
            <a:ext cx="5322641" cy="599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AR" sz="3298" b="1" u="sng" dirty="0"/>
              <a:t>Economía Circular</a:t>
            </a:r>
          </a:p>
        </p:txBody>
      </p:sp>
    </p:spTree>
    <p:extLst>
      <p:ext uri="{BB962C8B-B14F-4D97-AF65-F5344CB8AC3E}">
        <p14:creationId xmlns:p14="http://schemas.microsoft.com/office/powerpoint/2010/main" val="4148332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1">
            <a:extLst>
              <a:ext uri="{FF2B5EF4-FFF2-40B4-BE49-F238E27FC236}">
                <a16:creationId xmlns:a16="http://schemas.microsoft.com/office/drawing/2014/main" id="{54984783-59EB-FB90-02BB-A2813ED83AA5}"/>
              </a:ext>
            </a:extLst>
          </p:cNvPr>
          <p:cNvSpPr txBox="1"/>
          <p:nvPr/>
        </p:nvSpPr>
        <p:spPr>
          <a:xfrm>
            <a:off x="300196" y="5878050"/>
            <a:ext cx="6571697" cy="54123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AR" sz="5000" dirty="0">
                <a:solidFill>
                  <a:srgbClr val="ED3123"/>
                </a:solidFill>
                <a:latin typeface="StainlessCond-Black" panose="02000606040000020004" pitchFamily="2" charset="0"/>
                <a:cs typeface="Trebuchet MS"/>
              </a:rPr>
              <a:t>PRINCIPIO TÉCNICO DEL USO DE COMBUSTIBLES ALTERNATIVOS FORMULADOS A PARTIR DE RESIDUOS PELIGROSOS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5000" dirty="0">
              <a:solidFill>
                <a:srgbClr val="ED3123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sp>
        <p:nvSpPr>
          <p:cNvPr id="3" name="object 132">
            <a:extLst>
              <a:ext uri="{FF2B5EF4-FFF2-40B4-BE49-F238E27FC236}">
                <a16:creationId xmlns:a16="http://schemas.microsoft.com/office/drawing/2014/main" id="{71D4BD40-9D9A-676A-B076-A9ECED9C86E5}"/>
              </a:ext>
            </a:extLst>
          </p:cNvPr>
          <p:cNvSpPr txBox="1"/>
          <p:nvPr/>
        </p:nvSpPr>
        <p:spPr>
          <a:xfrm>
            <a:off x="601809" y="2889232"/>
            <a:ext cx="4114800" cy="30937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0" dirty="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0</a:t>
            </a:r>
            <a:r>
              <a:rPr lang="en-US" sz="20000" dirty="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5</a:t>
            </a:r>
            <a:endParaRPr sz="20000" dirty="0">
              <a:solidFill>
                <a:srgbClr val="929497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725E3BB-4DCA-DA93-90C7-85DE92FFC2CA}"/>
              </a:ext>
            </a:extLst>
          </p:cNvPr>
          <p:cNvGrpSpPr/>
          <p:nvPr/>
        </p:nvGrpSpPr>
        <p:grpSpPr>
          <a:xfrm>
            <a:off x="265980" y="293795"/>
            <a:ext cx="1310645" cy="1105839"/>
            <a:chOff x="15216319" y="6460519"/>
            <a:chExt cx="3415653" cy="2881912"/>
          </a:xfrm>
        </p:grpSpPr>
        <p:sp>
          <p:nvSpPr>
            <p:cNvPr id="27" name="object 2">
              <a:extLst>
                <a:ext uri="{FF2B5EF4-FFF2-40B4-BE49-F238E27FC236}">
                  <a16:creationId xmlns:a16="http://schemas.microsoft.com/office/drawing/2014/main" id="{8002739D-1323-14AC-B155-08E49A2FFC50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3">
              <a:extLst>
                <a:ext uri="{FF2B5EF4-FFF2-40B4-BE49-F238E27FC236}">
                  <a16:creationId xmlns:a16="http://schemas.microsoft.com/office/drawing/2014/main" id="{52AD393F-40AF-B97F-5E1C-782C12205ED2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3B3712DE-6B55-E20C-4456-7FA1E932A456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5">
                <a:extLst>
                  <a:ext uri="{FF2B5EF4-FFF2-40B4-BE49-F238E27FC236}">
                    <a16:creationId xmlns:a16="http://schemas.microsoft.com/office/drawing/2014/main" id="{9676D63D-9782-6504-FDB1-A255E11C141F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9" name="object 6">
              <a:extLst>
                <a:ext uri="{FF2B5EF4-FFF2-40B4-BE49-F238E27FC236}">
                  <a16:creationId xmlns:a16="http://schemas.microsoft.com/office/drawing/2014/main" id="{55168E8B-6C0C-455B-AA72-A8E0E41E2EE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43" name="object 7">
                <a:extLst>
                  <a:ext uri="{FF2B5EF4-FFF2-40B4-BE49-F238E27FC236}">
                    <a16:creationId xmlns:a16="http://schemas.microsoft.com/office/drawing/2014/main" id="{8A305840-B1B7-6159-1BDE-F7BB5D26EE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4" name="object 8">
                <a:extLst>
                  <a:ext uri="{FF2B5EF4-FFF2-40B4-BE49-F238E27FC236}">
                    <a16:creationId xmlns:a16="http://schemas.microsoft.com/office/drawing/2014/main" id="{8FD763BF-37AD-23E2-17BB-27647B4E536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5" name="object 9">
                <a:extLst>
                  <a:ext uri="{FF2B5EF4-FFF2-40B4-BE49-F238E27FC236}">
                    <a16:creationId xmlns:a16="http://schemas.microsoft.com/office/drawing/2014/main" id="{489FEB2A-E091-B37D-35C7-C69F4BF43DC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0" name="object 10">
              <a:extLst>
                <a:ext uri="{FF2B5EF4-FFF2-40B4-BE49-F238E27FC236}">
                  <a16:creationId xmlns:a16="http://schemas.microsoft.com/office/drawing/2014/main" id="{1EBBA818-AD2F-60D2-8364-0F7CB5F03DF9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7" name="object 11">
                <a:extLst>
                  <a:ext uri="{FF2B5EF4-FFF2-40B4-BE49-F238E27FC236}">
                    <a16:creationId xmlns:a16="http://schemas.microsoft.com/office/drawing/2014/main" id="{7F0DE63F-5C32-F75D-F59B-AE558B1100A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38" name="object 12">
                <a:extLst>
                  <a:ext uri="{FF2B5EF4-FFF2-40B4-BE49-F238E27FC236}">
                    <a16:creationId xmlns:a16="http://schemas.microsoft.com/office/drawing/2014/main" id="{7B3F91D4-725E-5367-7741-17101F58F3E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39" name="object 13">
                <a:extLst>
                  <a:ext uri="{FF2B5EF4-FFF2-40B4-BE49-F238E27FC236}">
                    <a16:creationId xmlns:a16="http://schemas.microsoft.com/office/drawing/2014/main" id="{807BB005-E1EA-6BF4-54E8-13EF6584135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40" name="object 14">
                <a:extLst>
                  <a:ext uri="{FF2B5EF4-FFF2-40B4-BE49-F238E27FC236}">
                    <a16:creationId xmlns:a16="http://schemas.microsoft.com/office/drawing/2014/main" id="{0FE2599E-5605-F210-9760-09E0E360F9F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F98FE03F-4415-BD8E-1D7D-63BEA898127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93762339-5BBC-E724-4B6F-771CC4B121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1" name="object 17">
              <a:extLst>
                <a:ext uri="{FF2B5EF4-FFF2-40B4-BE49-F238E27FC236}">
                  <a16:creationId xmlns:a16="http://schemas.microsoft.com/office/drawing/2014/main" id="{8260233E-A4A5-7DCE-B9C7-7AFC711AFFA9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33" name="object 18">
                <a:extLst>
                  <a:ext uri="{FF2B5EF4-FFF2-40B4-BE49-F238E27FC236}">
                    <a16:creationId xmlns:a16="http://schemas.microsoft.com/office/drawing/2014/main" id="{CFC17D89-0C19-71D5-677E-C17ED123993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4" name="object 19">
                <a:extLst>
                  <a:ext uri="{FF2B5EF4-FFF2-40B4-BE49-F238E27FC236}">
                    <a16:creationId xmlns:a16="http://schemas.microsoft.com/office/drawing/2014/main" id="{C98435F7-31DE-BC9B-17F5-6D65410A2F7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5" name="object 20">
                <a:extLst>
                  <a:ext uri="{FF2B5EF4-FFF2-40B4-BE49-F238E27FC236}">
                    <a16:creationId xmlns:a16="http://schemas.microsoft.com/office/drawing/2014/main" id="{075333B7-1997-47F2-2C59-53FBE1690923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6" name="object 21">
                <a:extLst>
                  <a:ext uri="{FF2B5EF4-FFF2-40B4-BE49-F238E27FC236}">
                    <a16:creationId xmlns:a16="http://schemas.microsoft.com/office/drawing/2014/main" id="{5DD5F46B-BFCB-54E3-B8FB-DA6887ED3CB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32" name="object 22">
              <a:extLst>
                <a:ext uri="{FF2B5EF4-FFF2-40B4-BE49-F238E27FC236}">
                  <a16:creationId xmlns:a16="http://schemas.microsoft.com/office/drawing/2014/main" id="{BF04DC10-C0B7-1920-5455-3C21EAC73AD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374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72" y="1956295"/>
            <a:ext cx="15635035" cy="86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echa doblada 4"/>
          <p:cNvSpPr/>
          <p:nvPr/>
        </p:nvSpPr>
        <p:spPr>
          <a:xfrm rot="16200000">
            <a:off x="10792213" y="930190"/>
            <a:ext cx="1208719" cy="6248592"/>
          </a:xfrm>
          <a:prstGeom prst="bentArrow">
            <a:avLst/>
          </a:prstGeom>
          <a:gradFill flip="none" rotWithShape="1">
            <a:gsLst>
              <a:gs pos="0">
                <a:srgbClr val="FF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086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 rot="16200000">
            <a:off x="1611788" y="4260782"/>
            <a:ext cx="2983925" cy="108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309" b="1" dirty="0"/>
              <a:t>Dirección avance Piedra Caliza</a:t>
            </a:r>
            <a:endParaRPr lang="es-AR" sz="1814" b="1" dirty="0"/>
          </a:p>
          <a:p>
            <a:endParaRPr lang="es-AR" sz="1855" dirty="0"/>
          </a:p>
        </p:txBody>
      </p:sp>
      <p:sp>
        <p:nvSpPr>
          <p:cNvPr id="7" name="CuadroTexto 6"/>
          <p:cNvSpPr txBox="1"/>
          <p:nvPr/>
        </p:nvSpPr>
        <p:spPr>
          <a:xfrm>
            <a:off x="10517880" y="4330358"/>
            <a:ext cx="4209888" cy="656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14" b="1" dirty="0">
                <a:solidFill>
                  <a:schemeClr val="bg1"/>
                </a:solidFill>
              </a:rPr>
              <a:t>Dirección avance Gases Calientes</a:t>
            </a:r>
          </a:p>
          <a:p>
            <a:endParaRPr lang="es-AR" sz="1855" dirty="0">
              <a:solidFill>
                <a:schemeClr val="bg1"/>
              </a:solidFill>
            </a:endParaRP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11057256" y="674382"/>
            <a:ext cx="3535517" cy="6158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791" algn="ctr" fontAlgn="base">
              <a:spcAft>
                <a:spcPct val="0"/>
              </a:spcAft>
              <a:defRPr/>
            </a:pPr>
            <a:r>
              <a:rPr lang="es-AR" sz="1855" b="1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</a:rPr>
              <a:t>Condiciones para la termo-destrucción de residuos </a:t>
            </a:r>
            <a:endParaRPr lang="es-ES_tradnl" sz="1855" b="1" i="1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057255" y="1573023"/>
            <a:ext cx="4649073" cy="1519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285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Temperatura de 1100 °C</a:t>
            </a:r>
          </a:p>
          <a:p>
            <a:pPr marL="215285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Tiempos de residencia de 2”</a:t>
            </a:r>
          </a:p>
          <a:p>
            <a:pPr marL="215285" lvl="1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Lavado de gases de combustión.</a:t>
            </a:r>
          </a:p>
          <a:p>
            <a:pPr marL="215285" lvl="1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Estabilización de Cenizas y disposición en relleno de seguridad</a:t>
            </a:r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16293855" y="399329"/>
            <a:ext cx="3257906" cy="89094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3791" algn="ctr" fontAlgn="base">
              <a:spcAft>
                <a:spcPct val="0"/>
              </a:spcAft>
              <a:defRPr/>
            </a:pPr>
            <a:r>
              <a:rPr lang="es-AR" sz="1855" b="1" dirty="0">
                <a:solidFill>
                  <a:schemeClr val="bg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rPr>
              <a:t>Condiciones </a:t>
            </a:r>
            <a:r>
              <a:rPr lang="es-AR" sz="1855" b="1" dirty="0" err="1">
                <a:solidFill>
                  <a:schemeClr val="bg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rPr>
              <a:t>Termomecánicas</a:t>
            </a:r>
            <a:r>
              <a:rPr lang="es-AR" sz="1855" b="1" dirty="0">
                <a:solidFill>
                  <a:schemeClr val="bg1"/>
                </a:solidFill>
                <a:latin typeface="+mn-lt"/>
                <a:ea typeface="ＭＳ Ｐゴシック" pitchFamily="34" charset="-128"/>
                <a:cs typeface="Arial" panose="020B0604020202020204" pitchFamily="34" charset="0"/>
              </a:rPr>
              <a:t> que se cumplen en el Horno de Clinker</a:t>
            </a:r>
            <a:endParaRPr lang="es-ES_tradnl" sz="1855" b="1" i="1" dirty="0">
              <a:solidFill>
                <a:schemeClr val="bg1"/>
              </a:solidFill>
              <a:latin typeface="+mn-lt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278660" y="1573023"/>
            <a:ext cx="3415741" cy="1805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5285" lvl="1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Temperatura de 1.800⁰C </a:t>
            </a:r>
          </a:p>
          <a:p>
            <a:pPr marL="215285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Tiempos de residencia de 6 / 8”</a:t>
            </a:r>
          </a:p>
          <a:p>
            <a:pPr marL="215285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Lavado alcalino de gases de combustión.</a:t>
            </a:r>
          </a:p>
          <a:p>
            <a:pPr marL="215285" indent="-21528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1855" i="1" dirty="0">
                <a:solidFill>
                  <a:prstClr val="black"/>
                </a:solidFill>
                <a:ea typeface="ＭＳ Ｐゴシック" pitchFamily="34" charset="-128"/>
              </a:rPr>
              <a:t>Retención de cenizas en la matriz cristalina del Clinker</a:t>
            </a:r>
            <a:endParaRPr lang="es-AR" sz="1855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771921" y="6090486"/>
            <a:ext cx="9714744" cy="4462997"/>
            <a:chOff x="967119" y="4952791"/>
            <a:chExt cx="8381669" cy="3850576"/>
          </a:xfrm>
        </p:grpSpPr>
        <p:sp>
          <p:nvSpPr>
            <p:cNvPr id="14" name="4 CuadroTexto"/>
            <p:cNvSpPr txBox="1">
              <a:spLocks noChangeArrowheads="1"/>
            </p:cNvSpPr>
            <p:nvPr/>
          </p:nvSpPr>
          <p:spPr bwMode="auto">
            <a:xfrm>
              <a:off x="3916900" y="7910845"/>
              <a:ext cx="1698625" cy="5106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_tradnl" altLang="es-AR" sz="1623" b="1" dirty="0">
                  <a:solidFill>
                    <a:prstClr val="black"/>
                  </a:solidFill>
                </a:rPr>
                <a:t>Sólidos Triturados a 50mm</a:t>
              </a:r>
              <a:endParaRPr lang="es-AR" altLang="es-AR" sz="1623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16 CuadroTexto"/>
            <p:cNvSpPr txBox="1">
              <a:spLocks noChangeArrowheads="1"/>
            </p:cNvSpPr>
            <p:nvPr/>
          </p:nvSpPr>
          <p:spPr bwMode="auto">
            <a:xfrm>
              <a:off x="1303876" y="7936246"/>
              <a:ext cx="1698625" cy="2951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_tradnl" altLang="es-AR" sz="1623" b="1" dirty="0">
                  <a:solidFill>
                    <a:prstClr val="black"/>
                  </a:solidFill>
                </a:rPr>
                <a:t>Sólidos Voluminosos</a:t>
              </a:r>
              <a:endParaRPr lang="es-AR" altLang="es-AR" sz="1623" b="1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17 Conector recto de flecha"/>
            <p:cNvCxnSpPr>
              <a:stCxn id="15" idx="0"/>
            </p:cNvCxnSpPr>
            <p:nvPr/>
          </p:nvCxnSpPr>
          <p:spPr>
            <a:xfrm flipV="1">
              <a:off x="2153189" y="6173667"/>
              <a:ext cx="1493030" cy="176257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20 Conector recto de flecha"/>
            <p:cNvCxnSpPr>
              <a:stCxn id="18" idx="0"/>
            </p:cNvCxnSpPr>
            <p:nvPr/>
          </p:nvCxnSpPr>
          <p:spPr>
            <a:xfrm flipV="1">
              <a:off x="7650164" y="6469380"/>
              <a:ext cx="1698624" cy="145416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21 CuadroTexto"/>
            <p:cNvSpPr txBox="1">
              <a:spLocks noChangeArrowheads="1"/>
            </p:cNvSpPr>
            <p:nvPr/>
          </p:nvSpPr>
          <p:spPr bwMode="auto">
            <a:xfrm>
              <a:off x="6735763" y="7923546"/>
              <a:ext cx="1828801" cy="5106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_tradnl" altLang="es-AR" sz="1623" b="1" dirty="0">
                  <a:solidFill>
                    <a:prstClr val="black"/>
                  </a:solidFill>
                </a:rPr>
                <a:t>Sólidos Triturados a 20mm y líquidos</a:t>
              </a:r>
              <a:endParaRPr lang="es-AR" altLang="es-AR" sz="1623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967119" y="8446765"/>
              <a:ext cx="7970203" cy="35660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AR" sz="2086" dirty="0"/>
                <a:t>Combustibles Alternativos</a:t>
              </a:r>
            </a:p>
          </p:txBody>
        </p:sp>
        <p:cxnSp>
          <p:nvCxnSpPr>
            <p:cNvPr id="20" name="17 Conector recto de flecha"/>
            <p:cNvCxnSpPr/>
            <p:nvPr/>
          </p:nvCxnSpPr>
          <p:spPr>
            <a:xfrm flipH="1" flipV="1">
              <a:off x="4556919" y="5375312"/>
              <a:ext cx="152145" cy="246348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30" descr="C:\Users\msantang\Pictures\Animadas\Fuego 2.gif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303" y="4952791"/>
              <a:ext cx="287338" cy="50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ítulo 11">
            <a:extLst>
              <a:ext uri="{FF2B5EF4-FFF2-40B4-BE49-F238E27FC236}">
                <a16:creationId xmlns:a16="http://schemas.microsoft.com/office/drawing/2014/main" id="{CDE17E1E-9A56-CA99-C7C1-68BE3206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3200" dirty="0">
                <a:solidFill>
                  <a:srgbClr val="FF0000"/>
                </a:solidFill>
              </a:rPr>
              <a:t>PROCESO EN EL HORNO DE CLINKER</a:t>
            </a:r>
          </a:p>
        </p:txBody>
      </p:sp>
    </p:spTree>
    <p:extLst>
      <p:ext uri="{BB962C8B-B14F-4D97-AF65-F5344CB8AC3E}">
        <p14:creationId xmlns:p14="http://schemas.microsoft.com/office/powerpoint/2010/main" val="22005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66050" y="2953536"/>
            <a:ext cx="1104319" cy="5107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0" b="1" dirty="0">
                <a:solidFill>
                  <a:schemeClr val="bg1"/>
                </a:solidFill>
                <a:latin typeface="StainlessCond-Black" panose="02000606040000020004" pitchFamily="2" charset="0"/>
                <a:cs typeface="Trebuchet MS"/>
              </a:rPr>
              <a:t>01</a:t>
            </a:r>
          </a:p>
          <a:p>
            <a:pPr marL="12700">
              <a:lnSpc>
                <a:spcPct val="100000"/>
              </a:lnSpc>
              <a:spcBef>
                <a:spcPts val="2945"/>
              </a:spcBef>
            </a:pPr>
            <a:r>
              <a:rPr sz="3500" b="1" dirty="0">
                <a:solidFill>
                  <a:schemeClr val="bg1"/>
                </a:solidFill>
                <a:latin typeface="StainlessCond-Black" panose="02000606040000020004" pitchFamily="2" charset="0"/>
                <a:cs typeface="Trebuchet MS"/>
              </a:rPr>
              <a:t>02</a:t>
            </a:r>
          </a:p>
          <a:p>
            <a:pPr marL="12700">
              <a:lnSpc>
                <a:spcPct val="100000"/>
              </a:lnSpc>
              <a:spcBef>
                <a:spcPts val="2940"/>
              </a:spcBef>
            </a:pPr>
            <a:r>
              <a:rPr sz="3500" b="1" dirty="0">
                <a:solidFill>
                  <a:schemeClr val="bg1"/>
                </a:solidFill>
                <a:latin typeface="StainlessCond-Black" panose="02000606040000020004" pitchFamily="2" charset="0"/>
                <a:cs typeface="Trebuchet MS"/>
              </a:rPr>
              <a:t>03</a:t>
            </a:r>
          </a:p>
          <a:p>
            <a:pPr marL="12700">
              <a:lnSpc>
                <a:spcPct val="100000"/>
              </a:lnSpc>
              <a:spcBef>
                <a:spcPts val="2940"/>
              </a:spcBef>
            </a:pPr>
            <a:r>
              <a:rPr sz="3500" b="1" dirty="0">
                <a:solidFill>
                  <a:schemeClr val="bg1"/>
                </a:solidFill>
                <a:latin typeface="StainlessCond-Black" panose="02000606040000020004" pitchFamily="2" charset="0"/>
                <a:cs typeface="Trebuchet MS"/>
              </a:rPr>
              <a:t>04</a:t>
            </a:r>
          </a:p>
          <a:p>
            <a:pPr marL="12700">
              <a:lnSpc>
                <a:spcPct val="100000"/>
              </a:lnSpc>
              <a:spcBef>
                <a:spcPts val="2940"/>
              </a:spcBef>
            </a:pPr>
            <a:r>
              <a:rPr sz="3500" b="1" dirty="0">
                <a:solidFill>
                  <a:schemeClr val="bg1"/>
                </a:solidFill>
                <a:latin typeface="StainlessCond-Black" panose="02000606040000020004" pitchFamily="2" charset="0"/>
                <a:cs typeface="Trebuchet MS"/>
              </a:rPr>
              <a:t>05</a:t>
            </a:r>
          </a:p>
          <a:p>
            <a:pPr marL="12700">
              <a:lnSpc>
                <a:spcPct val="100000"/>
              </a:lnSpc>
              <a:spcBef>
                <a:spcPts val="2940"/>
              </a:spcBef>
            </a:pPr>
            <a:r>
              <a:rPr sz="3500" b="1" dirty="0">
                <a:solidFill>
                  <a:schemeClr val="bg1"/>
                </a:solidFill>
                <a:latin typeface="StainlessCond-Black" panose="02000606040000020004" pitchFamily="2" charset="0"/>
                <a:cs typeface="Trebuchet MS"/>
              </a:rPr>
              <a:t>06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926F3D-8786-3995-E245-B24609EFCB9C}"/>
              </a:ext>
            </a:extLst>
          </p:cNvPr>
          <p:cNvSpPr txBox="1"/>
          <p:nvPr/>
        </p:nvSpPr>
        <p:spPr>
          <a:xfrm>
            <a:off x="8870369" y="305684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Desafío del cemento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1CDCFB-DF26-FBB2-937E-DCDB6219CBFD}"/>
              </a:ext>
            </a:extLst>
          </p:cNvPr>
          <p:cNvSpPr txBox="1"/>
          <p:nvPr/>
        </p:nvSpPr>
        <p:spPr>
          <a:xfrm>
            <a:off x="8870369" y="3923118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¿Cómo </a:t>
            </a:r>
            <a:r>
              <a:rPr lang="es-AR" sz="2400" dirty="0" err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contribuímos</a:t>
            </a:r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 a la Economía Circular?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D024CE-546D-3084-6B77-CB6BD607541F}"/>
              </a:ext>
            </a:extLst>
          </p:cNvPr>
          <p:cNvSpPr txBox="1"/>
          <p:nvPr/>
        </p:nvSpPr>
        <p:spPr>
          <a:xfrm>
            <a:off x="8870369" y="4837518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Resultados del </a:t>
            </a:r>
            <a:r>
              <a:rPr lang="es-AR" sz="2400" dirty="0" err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Coprocesamiento</a:t>
            </a:r>
            <a:endParaRPr lang="es-AR" sz="2400" dirty="0">
              <a:solidFill>
                <a:schemeClr val="bg1"/>
              </a:solidFill>
              <a:latin typeface="Noto Sans JP" panose="020B0500000000000000" pitchFamily="34" charset="-128"/>
              <a:ea typeface="Noto Sans JP" panose="020B0500000000000000" pitchFamily="34" charset="-128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FEEB2B-3832-0580-303F-D13B6C2966B9}"/>
              </a:ext>
            </a:extLst>
          </p:cNvPr>
          <p:cNvSpPr txBox="1"/>
          <p:nvPr/>
        </p:nvSpPr>
        <p:spPr>
          <a:xfrm>
            <a:off x="8870369" y="5800044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Ventajas del </a:t>
            </a:r>
            <a:r>
              <a:rPr lang="es-AR" sz="2400" dirty="0" err="1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Coprocesamiento</a:t>
            </a:r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- Reconocimiento técnico Internacional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E19064-9782-1DB6-3F72-DCF9A91638D3}"/>
              </a:ext>
            </a:extLst>
          </p:cNvPr>
          <p:cNvSpPr txBox="1"/>
          <p:nvPr/>
        </p:nvSpPr>
        <p:spPr>
          <a:xfrm>
            <a:off x="8870369" y="659412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Principio Técnico del uso de Combustibles formulados a partir de Residuos Peligrosos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C37A92-8A58-F26A-40FD-23926F7C9610}"/>
              </a:ext>
            </a:extLst>
          </p:cNvPr>
          <p:cNvSpPr txBox="1"/>
          <p:nvPr/>
        </p:nvSpPr>
        <p:spPr>
          <a:xfrm>
            <a:off x="8870369" y="7556654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Noto Sans JP" panose="020B0500000000000000" pitchFamily="34" charset="-128"/>
                <a:ea typeface="Noto Sans JP" panose="020B0500000000000000" pitchFamily="34" charset="-128"/>
              </a:rPr>
              <a:t>LOMAX Reutilización de Aguas.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A7B76E3-B694-9368-6230-1BBB572EA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176" y="282047"/>
            <a:ext cx="1307592" cy="110753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E39D8C3-9F0C-EE14-59E6-C0EC586BE7DF}"/>
              </a:ext>
            </a:extLst>
          </p:cNvPr>
          <p:cNvSpPr txBox="1"/>
          <p:nvPr/>
        </p:nvSpPr>
        <p:spPr>
          <a:xfrm>
            <a:off x="4115173" y="2291107"/>
            <a:ext cx="25571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5000" spc="600">
                <a:solidFill>
                  <a:schemeClr val="bg1"/>
                </a:solidFill>
                <a:latin typeface="StainlessCond-Black" panose="02000606040000020004" pitchFamily="2" charset="0"/>
                <a:ea typeface="Noto Sans JP Medium" panose="020B0600000000000000" pitchFamily="34" charset="-128"/>
                <a:cs typeface="Noto Sans" panose="020B0502040504020204" pitchFamily="34" charset="0"/>
              </a:rPr>
              <a:t>ÍNDICE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1">
            <a:extLst>
              <a:ext uri="{FF2B5EF4-FFF2-40B4-BE49-F238E27FC236}">
                <a16:creationId xmlns:a16="http://schemas.microsoft.com/office/drawing/2014/main" id="{54984783-59EB-FB90-02BB-A2813ED83AA5}"/>
              </a:ext>
            </a:extLst>
          </p:cNvPr>
          <p:cNvSpPr txBox="1"/>
          <p:nvPr/>
        </p:nvSpPr>
        <p:spPr>
          <a:xfrm>
            <a:off x="921303" y="8104938"/>
            <a:ext cx="4488897" cy="30912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AR" sz="5000" dirty="0">
                <a:solidFill>
                  <a:srgbClr val="ED3123"/>
                </a:solidFill>
                <a:latin typeface="StainlessCond-Black" panose="02000606040000020004" pitchFamily="2" charset="0"/>
                <a:cs typeface="Trebuchet MS"/>
              </a:rPr>
              <a:t>LOMAX REUTILIZACION DE AGUA DE BRIDGESTONE</a:t>
            </a:r>
            <a:endParaRPr sz="5000" dirty="0">
              <a:solidFill>
                <a:srgbClr val="ED3123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sp>
        <p:nvSpPr>
          <p:cNvPr id="3" name="object 132">
            <a:extLst>
              <a:ext uri="{FF2B5EF4-FFF2-40B4-BE49-F238E27FC236}">
                <a16:creationId xmlns:a16="http://schemas.microsoft.com/office/drawing/2014/main" id="{71D4BD40-9D9A-676A-B076-A9ECED9C86E5}"/>
              </a:ext>
            </a:extLst>
          </p:cNvPr>
          <p:cNvSpPr txBox="1"/>
          <p:nvPr/>
        </p:nvSpPr>
        <p:spPr>
          <a:xfrm>
            <a:off x="774700" y="5159375"/>
            <a:ext cx="4114800" cy="30937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0</a:t>
            </a:r>
            <a:r>
              <a:rPr lang="en-US"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6</a:t>
            </a:r>
            <a:endParaRPr sz="20000">
              <a:solidFill>
                <a:srgbClr val="929497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3097735-9B4A-AECA-19C0-469C100915CF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27" name="object 2">
              <a:extLst>
                <a:ext uri="{FF2B5EF4-FFF2-40B4-BE49-F238E27FC236}">
                  <a16:creationId xmlns:a16="http://schemas.microsoft.com/office/drawing/2014/main" id="{E458E1E6-20B6-B840-58A0-4AC5D5CCB54B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3">
              <a:extLst>
                <a:ext uri="{FF2B5EF4-FFF2-40B4-BE49-F238E27FC236}">
                  <a16:creationId xmlns:a16="http://schemas.microsoft.com/office/drawing/2014/main" id="{EFD71BDB-6E7C-047F-E7DB-469CD9F5E6D9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6" name="object 4">
                <a:extLst>
                  <a:ext uri="{FF2B5EF4-FFF2-40B4-BE49-F238E27FC236}">
                    <a16:creationId xmlns:a16="http://schemas.microsoft.com/office/drawing/2014/main" id="{79C91F08-5732-9558-44D3-27318D894EAA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5">
                <a:extLst>
                  <a:ext uri="{FF2B5EF4-FFF2-40B4-BE49-F238E27FC236}">
                    <a16:creationId xmlns:a16="http://schemas.microsoft.com/office/drawing/2014/main" id="{5EBA012A-616F-9669-B7AD-2357F7587CC4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9" name="object 6">
              <a:extLst>
                <a:ext uri="{FF2B5EF4-FFF2-40B4-BE49-F238E27FC236}">
                  <a16:creationId xmlns:a16="http://schemas.microsoft.com/office/drawing/2014/main" id="{87BD91DA-A21F-CBEC-D386-F6F44268C218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43" name="object 7">
                <a:extLst>
                  <a:ext uri="{FF2B5EF4-FFF2-40B4-BE49-F238E27FC236}">
                    <a16:creationId xmlns:a16="http://schemas.microsoft.com/office/drawing/2014/main" id="{8E1C11AF-BE18-B82C-A825-A59DBB0384C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4" name="object 8">
                <a:extLst>
                  <a:ext uri="{FF2B5EF4-FFF2-40B4-BE49-F238E27FC236}">
                    <a16:creationId xmlns:a16="http://schemas.microsoft.com/office/drawing/2014/main" id="{5A957F55-AFB0-0BBE-DB2A-00DD756CE2C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5" name="object 9">
                <a:extLst>
                  <a:ext uri="{FF2B5EF4-FFF2-40B4-BE49-F238E27FC236}">
                    <a16:creationId xmlns:a16="http://schemas.microsoft.com/office/drawing/2014/main" id="{B5829C0A-F4C6-CACA-3CEB-457AC2C62BE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0" name="object 10">
              <a:extLst>
                <a:ext uri="{FF2B5EF4-FFF2-40B4-BE49-F238E27FC236}">
                  <a16:creationId xmlns:a16="http://schemas.microsoft.com/office/drawing/2014/main" id="{229382B6-52AC-51E3-0B29-AE99A4BDB56A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7" name="object 11">
                <a:extLst>
                  <a:ext uri="{FF2B5EF4-FFF2-40B4-BE49-F238E27FC236}">
                    <a16:creationId xmlns:a16="http://schemas.microsoft.com/office/drawing/2014/main" id="{D7E383BC-129E-FE2D-2120-09C1C2D200E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38" name="object 12">
                <a:extLst>
                  <a:ext uri="{FF2B5EF4-FFF2-40B4-BE49-F238E27FC236}">
                    <a16:creationId xmlns:a16="http://schemas.microsoft.com/office/drawing/2014/main" id="{B3C9EE9C-47D5-A6FC-3A57-578F895229B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39" name="object 13">
                <a:extLst>
                  <a:ext uri="{FF2B5EF4-FFF2-40B4-BE49-F238E27FC236}">
                    <a16:creationId xmlns:a16="http://schemas.microsoft.com/office/drawing/2014/main" id="{BFD7890D-6768-FB4B-6D6A-3898869CA79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40" name="object 14">
                <a:extLst>
                  <a:ext uri="{FF2B5EF4-FFF2-40B4-BE49-F238E27FC236}">
                    <a16:creationId xmlns:a16="http://schemas.microsoft.com/office/drawing/2014/main" id="{CE847FDB-C739-F3D8-F87E-71BD5DAB0B8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41" name="object 15">
                <a:extLst>
                  <a:ext uri="{FF2B5EF4-FFF2-40B4-BE49-F238E27FC236}">
                    <a16:creationId xmlns:a16="http://schemas.microsoft.com/office/drawing/2014/main" id="{1D8BC1DB-08AD-CC9A-33E5-E1DCD0EBD9CF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42" name="object 16">
                <a:extLst>
                  <a:ext uri="{FF2B5EF4-FFF2-40B4-BE49-F238E27FC236}">
                    <a16:creationId xmlns:a16="http://schemas.microsoft.com/office/drawing/2014/main" id="{425D900F-E818-E94E-11C0-F19CEA02351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1" name="object 17">
              <a:extLst>
                <a:ext uri="{FF2B5EF4-FFF2-40B4-BE49-F238E27FC236}">
                  <a16:creationId xmlns:a16="http://schemas.microsoft.com/office/drawing/2014/main" id="{51069694-151D-0B70-9A71-16012C03BD35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33" name="object 18">
                <a:extLst>
                  <a:ext uri="{FF2B5EF4-FFF2-40B4-BE49-F238E27FC236}">
                    <a16:creationId xmlns:a16="http://schemas.microsoft.com/office/drawing/2014/main" id="{7F054847-699D-489B-9442-DE6B9955870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4" name="object 19">
                <a:extLst>
                  <a:ext uri="{FF2B5EF4-FFF2-40B4-BE49-F238E27FC236}">
                    <a16:creationId xmlns:a16="http://schemas.microsoft.com/office/drawing/2014/main" id="{1E3D153B-BADF-17EA-272A-47B3549928A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5" name="object 20">
                <a:extLst>
                  <a:ext uri="{FF2B5EF4-FFF2-40B4-BE49-F238E27FC236}">
                    <a16:creationId xmlns:a16="http://schemas.microsoft.com/office/drawing/2014/main" id="{69D8096C-A9B8-FDFC-505F-07E1674E7A3D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6" name="object 21">
                <a:extLst>
                  <a:ext uri="{FF2B5EF4-FFF2-40B4-BE49-F238E27FC236}">
                    <a16:creationId xmlns:a16="http://schemas.microsoft.com/office/drawing/2014/main" id="{10A7D0DA-C443-3505-CAC4-95E2917977D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32" name="object 22">
              <a:extLst>
                <a:ext uri="{FF2B5EF4-FFF2-40B4-BE49-F238E27FC236}">
                  <a16:creationId xmlns:a16="http://schemas.microsoft.com/office/drawing/2014/main" id="{A44B2A2B-D3D2-0005-B2E9-10C843F4D96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90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71FF2C0-AA4A-1C5D-9710-59E43E3B22CE}"/>
              </a:ext>
            </a:extLst>
          </p:cNvPr>
          <p:cNvSpPr txBox="1"/>
          <p:nvPr/>
        </p:nvSpPr>
        <p:spPr>
          <a:xfrm>
            <a:off x="846667" y="1684356"/>
            <a:ext cx="7704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0" dirty="0">
                <a:solidFill>
                  <a:schemeClr val="bg1"/>
                </a:solidFill>
                <a:latin typeface="StainlessCond-Black" panose="02000606040000020004" pitchFamily="2" charset="0"/>
                <a:ea typeface="Noto Sans JP Medium" panose="020B0600000000000000" pitchFamily="34" charset="-128"/>
                <a:cs typeface="Noto Sans" panose="020B0502040504020204" pitchFamily="34" charset="0"/>
              </a:rPr>
              <a:t>GRACIAS</a:t>
            </a:r>
          </a:p>
          <a:p>
            <a:r>
              <a:rPr lang="pt-BR" sz="9000" dirty="0">
                <a:solidFill>
                  <a:schemeClr val="bg1"/>
                </a:solidFill>
                <a:latin typeface="StainlessCond-Black" panose="02000606040000020004" pitchFamily="2" charset="0"/>
                <a:ea typeface="Noto Sans JP Medium" panose="020B0600000000000000" pitchFamily="34" charset="-128"/>
                <a:cs typeface="Noto Sans" panose="020B0502040504020204" pitchFamily="34" charset="0"/>
              </a:rPr>
              <a:t>¿Preguntas?</a:t>
            </a:r>
            <a:endParaRPr lang="es-AR" sz="9000" dirty="0">
              <a:solidFill>
                <a:schemeClr val="bg1"/>
              </a:solidFill>
              <a:latin typeface="StainlessCond-Black" panose="02000606040000020004" pitchFamily="2" charset="0"/>
              <a:ea typeface="Noto Sans JP Medium" panose="020B0600000000000000" pitchFamily="34" charset="-128"/>
              <a:cs typeface="Noto Sans" panose="020B0502040504020204" pitchFamily="34" charset="0"/>
            </a:endParaRPr>
          </a:p>
        </p:txBody>
      </p:sp>
      <p:pic>
        <p:nvPicPr>
          <p:cNvPr id="111" name="Gráfico 110">
            <a:extLst>
              <a:ext uri="{FF2B5EF4-FFF2-40B4-BE49-F238E27FC236}">
                <a16:creationId xmlns:a16="http://schemas.microsoft.com/office/drawing/2014/main" id="{A3A79BEB-7F9C-3C5B-CDFC-688F6A69E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176" y="282047"/>
            <a:ext cx="1307592" cy="110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89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1976633-38BD-F01E-5693-A5C6BE512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8497" y="2738428"/>
            <a:ext cx="3443003" cy="29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31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31">
            <a:extLst>
              <a:ext uri="{FF2B5EF4-FFF2-40B4-BE49-F238E27FC236}">
                <a16:creationId xmlns:a16="http://schemas.microsoft.com/office/drawing/2014/main" id="{35B20C83-D93C-91F2-C755-C869C0008303}"/>
              </a:ext>
            </a:extLst>
          </p:cNvPr>
          <p:cNvSpPr txBox="1"/>
          <p:nvPr/>
        </p:nvSpPr>
        <p:spPr>
          <a:xfrm>
            <a:off x="921303" y="8104938"/>
            <a:ext cx="4488897" cy="23346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AR" sz="5000" dirty="0">
                <a:solidFill>
                  <a:srgbClr val="ED3123"/>
                </a:solidFill>
                <a:latin typeface="StainlessCond-Black" panose="02000606040000020004" pitchFamily="2" charset="0"/>
                <a:cs typeface="Trebuchet MS"/>
              </a:rPr>
              <a:t>DESAFÍO DEL CEMENTO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5000" dirty="0">
              <a:solidFill>
                <a:srgbClr val="ED3123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sp>
        <p:nvSpPr>
          <p:cNvPr id="11" name="object 132">
            <a:extLst>
              <a:ext uri="{FF2B5EF4-FFF2-40B4-BE49-F238E27FC236}">
                <a16:creationId xmlns:a16="http://schemas.microsoft.com/office/drawing/2014/main" id="{22A3D41F-3D4D-9DE9-A28F-DE341800B9B7}"/>
              </a:ext>
            </a:extLst>
          </p:cNvPr>
          <p:cNvSpPr txBox="1"/>
          <p:nvPr/>
        </p:nvSpPr>
        <p:spPr>
          <a:xfrm>
            <a:off x="774700" y="5159375"/>
            <a:ext cx="4114800" cy="30937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01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F3D55CD8-516E-3F64-9AF6-F9922A008E5E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28" name="object 2">
              <a:extLst>
                <a:ext uri="{FF2B5EF4-FFF2-40B4-BE49-F238E27FC236}">
                  <a16:creationId xmlns:a16="http://schemas.microsoft.com/office/drawing/2014/main" id="{24242D25-B5D8-F2ED-AE70-EAC9A8B718F1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3">
              <a:extLst>
                <a:ext uri="{FF2B5EF4-FFF2-40B4-BE49-F238E27FC236}">
                  <a16:creationId xmlns:a16="http://schemas.microsoft.com/office/drawing/2014/main" id="{02447547-40D4-F6AE-BAEF-5C25288619DB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7" name="object 4">
                <a:extLst>
                  <a:ext uri="{FF2B5EF4-FFF2-40B4-BE49-F238E27FC236}">
                    <a16:creationId xmlns:a16="http://schemas.microsoft.com/office/drawing/2014/main" id="{760C8E8E-894A-6629-0246-319A1FB7F27D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57481EB3-2B18-1BE9-803C-0BE32BFD478D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object 6">
              <a:extLst>
                <a:ext uri="{FF2B5EF4-FFF2-40B4-BE49-F238E27FC236}">
                  <a16:creationId xmlns:a16="http://schemas.microsoft.com/office/drawing/2014/main" id="{CEE88C7D-1217-91AE-7D91-7356A29EFB3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id="{DCE9FFC9-FB47-6E96-544C-83067384604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id="{F5B4217D-A495-F0BE-5CD4-270BE2B7EC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6" name="object 9">
                <a:extLst>
                  <a:ext uri="{FF2B5EF4-FFF2-40B4-BE49-F238E27FC236}">
                    <a16:creationId xmlns:a16="http://schemas.microsoft.com/office/drawing/2014/main" id="{5DCF4F50-4134-683F-51AE-D52FF4F3377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1" name="object 10">
              <a:extLst>
                <a:ext uri="{FF2B5EF4-FFF2-40B4-BE49-F238E27FC236}">
                  <a16:creationId xmlns:a16="http://schemas.microsoft.com/office/drawing/2014/main" id="{9C6B44BD-1A6C-882A-18E5-21D760F9AC20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8" name="object 11">
                <a:extLst>
                  <a:ext uri="{FF2B5EF4-FFF2-40B4-BE49-F238E27FC236}">
                    <a16:creationId xmlns:a16="http://schemas.microsoft.com/office/drawing/2014/main" id="{389B263E-DD6C-8F5E-83D1-68F66D71BBA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39" name="object 12">
                <a:extLst>
                  <a:ext uri="{FF2B5EF4-FFF2-40B4-BE49-F238E27FC236}">
                    <a16:creationId xmlns:a16="http://schemas.microsoft.com/office/drawing/2014/main" id="{FAF9BC81-405C-44D5-B12C-FF121C87FDC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40" name="object 13">
                <a:extLst>
                  <a:ext uri="{FF2B5EF4-FFF2-40B4-BE49-F238E27FC236}">
                    <a16:creationId xmlns:a16="http://schemas.microsoft.com/office/drawing/2014/main" id="{F91A2928-707C-6C56-EAA9-2B2F03CA7C3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41" name="object 14">
                <a:extLst>
                  <a:ext uri="{FF2B5EF4-FFF2-40B4-BE49-F238E27FC236}">
                    <a16:creationId xmlns:a16="http://schemas.microsoft.com/office/drawing/2014/main" id="{1A6635E1-01C6-6449-C221-F7557031C16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42" name="object 15">
                <a:extLst>
                  <a:ext uri="{FF2B5EF4-FFF2-40B4-BE49-F238E27FC236}">
                    <a16:creationId xmlns:a16="http://schemas.microsoft.com/office/drawing/2014/main" id="{009456A9-BC17-08CB-B6C9-C85B8AD042A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43" name="object 16">
                <a:extLst>
                  <a:ext uri="{FF2B5EF4-FFF2-40B4-BE49-F238E27FC236}">
                    <a16:creationId xmlns:a16="http://schemas.microsoft.com/office/drawing/2014/main" id="{579135AE-7B0F-444A-2462-DB115840225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2" name="object 17">
              <a:extLst>
                <a:ext uri="{FF2B5EF4-FFF2-40B4-BE49-F238E27FC236}">
                  <a16:creationId xmlns:a16="http://schemas.microsoft.com/office/drawing/2014/main" id="{94D91107-D7C3-A30F-DFEA-8ECCFD7A7291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34" name="object 18">
                <a:extLst>
                  <a:ext uri="{FF2B5EF4-FFF2-40B4-BE49-F238E27FC236}">
                    <a16:creationId xmlns:a16="http://schemas.microsoft.com/office/drawing/2014/main" id="{1D371691-CCB8-141B-1D48-ADF5EBB0C7D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5" name="object 19">
                <a:extLst>
                  <a:ext uri="{FF2B5EF4-FFF2-40B4-BE49-F238E27FC236}">
                    <a16:creationId xmlns:a16="http://schemas.microsoft.com/office/drawing/2014/main" id="{036FD0B6-75B1-1264-DEC2-937F5A56E66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6" name="object 20">
                <a:extLst>
                  <a:ext uri="{FF2B5EF4-FFF2-40B4-BE49-F238E27FC236}">
                    <a16:creationId xmlns:a16="http://schemas.microsoft.com/office/drawing/2014/main" id="{77B91F06-B438-EDFF-3DAE-F51F9B21A26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21">
                <a:extLst>
                  <a:ext uri="{FF2B5EF4-FFF2-40B4-BE49-F238E27FC236}">
                    <a16:creationId xmlns:a16="http://schemas.microsoft.com/office/drawing/2014/main" id="{561571C3-2C5B-49DD-D129-F3B999505C4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33" name="object 22">
              <a:extLst>
                <a:ext uri="{FF2B5EF4-FFF2-40B4-BE49-F238E27FC236}">
                  <a16:creationId xmlns:a16="http://schemas.microsoft.com/office/drawing/2014/main" id="{8B7B3BFF-8AB4-2CF9-B3C2-C768F1E7F43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309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796F825-42C7-E448-3743-0C8263DBE5E6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56D0E2DD-A2B2-D197-CC71-2A281AB09D38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3" name="object 3">
              <a:extLst>
                <a:ext uri="{FF2B5EF4-FFF2-40B4-BE49-F238E27FC236}">
                  <a16:creationId xmlns:a16="http://schemas.microsoft.com/office/drawing/2014/main" id="{9A167AF2-220E-D93A-DD08-CD18099A242C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31" name="object 4">
                <a:extLst>
                  <a:ext uri="{FF2B5EF4-FFF2-40B4-BE49-F238E27FC236}">
                    <a16:creationId xmlns:a16="http://schemas.microsoft.com/office/drawing/2014/main" id="{F5BA0ED3-661A-2487-2FE4-78B48A7FD6E1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8AA9C375-89EF-4B11-1AD4-713F37B9C77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" name="object 6">
              <a:extLst>
                <a:ext uri="{FF2B5EF4-FFF2-40B4-BE49-F238E27FC236}">
                  <a16:creationId xmlns:a16="http://schemas.microsoft.com/office/drawing/2014/main" id="{1183749B-FCF2-8EE6-E2F2-02AF873B3B44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8" name="object 7">
                <a:extLst>
                  <a:ext uri="{FF2B5EF4-FFF2-40B4-BE49-F238E27FC236}">
                    <a16:creationId xmlns:a16="http://schemas.microsoft.com/office/drawing/2014/main" id="{7630E19B-E165-8D77-6F61-A129DE46E5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9" name="object 8">
                <a:extLst>
                  <a:ext uri="{FF2B5EF4-FFF2-40B4-BE49-F238E27FC236}">
                    <a16:creationId xmlns:a16="http://schemas.microsoft.com/office/drawing/2014/main" id="{B9D5FB1E-98DE-85BE-08BB-FF3C799E1F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30" name="object 9">
                <a:extLst>
                  <a:ext uri="{FF2B5EF4-FFF2-40B4-BE49-F238E27FC236}">
                    <a16:creationId xmlns:a16="http://schemas.microsoft.com/office/drawing/2014/main" id="{83B0544E-E2C4-02DF-80A2-D5F07C18E4D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5" name="object 10">
              <a:extLst>
                <a:ext uri="{FF2B5EF4-FFF2-40B4-BE49-F238E27FC236}">
                  <a16:creationId xmlns:a16="http://schemas.microsoft.com/office/drawing/2014/main" id="{9E228FB6-2598-517C-1668-898955693527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2" name="object 11">
                <a:extLst>
                  <a:ext uri="{FF2B5EF4-FFF2-40B4-BE49-F238E27FC236}">
                    <a16:creationId xmlns:a16="http://schemas.microsoft.com/office/drawing/2014/main" id="{C41A87F6-7B46-DEC1-3535-57C5D6F35B4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3" name="object 12">
                <a:extLst>
                  <a:ext uri="{FF2B5EF4-FFF2-40B4-BE49-F238E27FC236}">
                    <a16:creationId xmlns:a16="http://schemas.microsoft.com/office/drawing/2014/main" id="{B857AF54-6F9B-BBD9-EAE4-4E30730633A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4" name="object 13">
                <a:extLst>
                  <a:ext uri="{FF2B5EF4-FFF2-40B4-BE49-F238E27FC236}">
                    <a16:creationId xmlns:a16="http://schemas.microsoft.com/office/drawing/2014/main" id="{F321F524-AC37-0226-9932-97ADCCC2BAB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5" name="object 14">
                <a:extLst>
                  <a:ext uri="{FF2B5EF4-FFF2-40B4-BE49-F238E27FC236}">
                    <a16:creationId xmlns:a16="http://schemas.microsoft.com/office/drawing/2014/main" id="{BC016B2A-8C60-B0C9-8B69-799B61DC116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6" name="object 15">
                <a:extLst>
                  <a:ext uri="{FF2B5EF4-FFF2-40B4-BE49-F238E27FC236}">
                    <a16:creationId xmlns:a16="http://schemas.microsoft.com/office/drawing/2014/main" id="{0177271E-A058-6DD5-0130-7A5CBBE2775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7" name="object 16">
                <a:extLst>
                  <a:ext uri="{FF2B5EF4-FFF2-40B4-BE49-F238E27FC236}">
                    <a16:creationId xmlns:a16="http://schemas.microsoft.com/office/drawing/2014/main" id="{51A38BD4-7C46-C636-BBF8-D18DD4AAB1E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6" name="object 17">
              <a:extLst>
                <a:ext uri="{FF2B5EF4-FFF2-40B4-BE49-F238E27FC236}">
                  <a16:creationId xmlns:a16="http://schemas.microsoft.com/office/drawing/2014/main" id="{16313B51-5955-3466-9180-61B124CBA32C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id="{F59B925E-920F-E2E8-94EC-3EA47E66077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3ADDB120-799B-F71F-0950-95339F5428D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D870ED5E-CA8A-0FB9-4B06-33DAB2F4595F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6CD8769E-013E-7B5A-2E02-C5CC0180FEC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7" name="object 22">
              <a:extLst>
                <a:ext uri="{FF2B5EF4-FFF2-40B4-BE49-F238E27FC236}">
                  <a16:creationId xmlns:a16="http://schemas.microsoft.com/office/drawing/2014/main" id="{AE4C3660-379B-E940-366B-3745F0A0670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94097A1-67F0-7935-A164-915745DC5F7A}"/>
              </a:ext>
            </a:extLst>
          </p:cNvPr>
          <p:cNvSpPr txBox="1"/>
          <p:nvPr/>
        </p:nvSpPr>
        <p:spPr>
          <a:xfrm>
            <a:off x="516698" y="1812062"/>
            <a:ext cx="6537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b="1" dirty="0"/>
              <a:t>El hormigón es el material artificial más utilizado en la tierra</a:t>
            </a:r>
            <a:r>
              <a:rPr lang="es-AR" sz="3200" b="1" dirty="0">
                <a:solidFill>
                  <a:srgbClr val="FFFF00"/>
                </a:solidFill>
              </a:rPr>
              <a:t>.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5C2E03F-3D51-ED53-441D-DE76FA230DC2}"/>
              </a:ext>
            </a:extLst>
          </p:cNvPr>
          <p:cNvCxnSpPr>
            <a:cxnSpLocks/>
          </p:cNvCxnSpPr>
          <p:nvPr/>
        </p:nvCxnSpPr>
        <p:spPr>
          <a:xfrm>
            <a:off x="7409495" y="2431176"/>
            <a:ext cx="4716000" cy="0"/>
          </a:xfrm>
          <a:prstGeom prst="straightConnector1">
            <a:avLst/>
          </a:prstGeom>
          <a:ln w="53975" cmpd="sng">
            <a:solidFill>
              <a:schemeClr val="tx1">
                <a:lumMod val="75000"/>
                <a:lumOff val="25000"/>
              </a:schemeClr>
            </a:solidFill>
            <a:prstDash val="dash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3BB7E3CC-D187-DFEC-ADED-97A6A8719034}"/>
              </a:ext>
            </a:extLst>
          </p:cNvPr>
          <p:cNvSpPr/>
          <p:nvPr/>
        </p:nvSpPr>
        <p:spPr>
          <a:xfrm>
            <a:off x="12786844" y="1707901"/>
            <a:ext cx="6800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3200" b="1" dirty="0"/>
              <a:t>El principal componente del hormigón es el Cemento</a:t>
            </a:r>
          </a:p>
        </p:txBody>
      </p:sp>
      <p:pic>
        <p:nvPicPr>
          <p:cNvPr id="7" name="Imagen 6" descr="Una torre de metal&#10;&#10;Descripción generada automáticamente con confianza media">
            <a:extLst>
              <a:ext uri="{FF2B5EF4-FFF2-40B4-BE49-F238E27FC236}">
                <a16:creationId xmlns:a16="http://schemas.microsoft.com/office/drawing/2014/main" id="{03AECB8A-33B2-A809-50D1-A214A3813D4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5423"/>
          <a:stretch/>
        </p:blipFill>
        <p:spPr>
          <a:xfrm>
            <a:off x="4235198" y="3061190"/>
            <a:ext cx="11628474" cy="65402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557BD31-BFB5-122F-0612-13B37B82D295}"/>
              </a:ext>
            </a:extLst>
          </p:cNvPr>
          <p:cNvSpPr txBox="1"/>
          <p:nvPr/>
        </p:nvSpPr>
        <p:spPr>
          <a:xfrm>
            <a:off x="4235198" y="9773359"/>
            <a:ext cx="11628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 uso preferente por encima de otros materiales se debe principalmente a que permite ejecutar estructuras de elevada durabilidad, resistentes, resilientes, de reducida huella de carbono</a:t>
            </a:r>
            <a:endParaRPr lang="es-A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F490F966-3ED6-19D0-8328-4756E7C3C8A7}"/>
              </a:ext>
            </a:extLst>
          </p:cNvPr>
          <p:cNvSpPr/>
          <p:nvPr/>
        </p:nvSpPr>
        <p:spPr>
          <a:xfrm>
            <a:off x="9367084" y="6068685"/>
            <a:ext cx="7992533" cy="524934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385C6C8-7EEC-9876-A7DC-555A0740E09C}"/>
              </a:ext>
            </a:extLst>
          </p:cNvPr>
          <p:cNvSpPr/>
          <p:nvPr/>
        </p:nvSpPr>
        <p:spPr>
          <a:xfrm>
            <a:off x="9296400" y="4588933"/>
            <a:ext cx="7992533" cy="524934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50852E-96F1-5722-0478-D913C5359151}"/>
              </a:ext>
            </a:extLst>
          </p:cNvPr>
          <p:cNvSpPr txBox="1"/>
          <p:nvPr/>
        </p:nvSpPr>
        <p:spPr>
          <a:xfrm>
            <a:off x="1903872" y="622754"/>
            <a:ext cx="693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FF0000"/>
                </a:solidFill>
              </a:rPr>
              <a:t>DESAFÍO DE LA INDUSTRIA DE CEMENTO</a:t>
            </a:r>
            <a:endParaRPr lang="es-AR" sz="3200" dirty="0">
              <a:solidFill>
                <a:srgbClr val="FF0000"/>
              </a:solidFill>
              <a:latin typeface="StainlessCond-Black" panose="02000606040000020004" pitchFamily="2" charset="0"/>
              <a:ea typeface="Noto Sans JP Medium" panose="020B0600000000000000" pitchFamily="34" charset="-128"/>
              <a:cs typeface="Noto Sans" panose="020B0502040504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E200D95-E841-E90F-63EB-798D4F775DB3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5891573-1F2D-3BFB-A803-3447D4E4ABE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3">
              <a:extLst>
                <a:ext uri="{FF2B5EF4-FFF2-40B4-BE49-F238E27FC236}">
                  <a16:creationId xmlns:a16="http://schemas.microsoft.com/office/drawing/2014/main" id="{AD27503C-3FAB-0B0F-0913-CEC87361459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106F6CA1-5610-6DC6-78E3-49854056359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C45BF3A7-8E5A-74C5-C279-BDEBA29A134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A850D314-5FC6-5F76-AABC-7B885C98C66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A3B61B86-0C95-C583-4E76-2198258829B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47B7E1DE-76B8-2BA0-3CE8-0153D5F3B77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8" name="object 9">
                <a:extLst>
                  <a:ext uri="{FF2B5EF4-FFF2-40B4-BE49-F238E27FC236}">
                    <a16:creationId xmlns:a16="http://schemas.microsoft.com/office/drawing/2014/main" id="{C0AE47AD-EB0E-A8B7-54CA-F87F290F3DC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3" name="object 10">
              <a:extLst>
                <a:ext uri="{FF2B5EF4-FFF2-40B4-BE49-F238E27FC236}">
                  <a16:creationId xmlns:a16="http://schemas.microsoft.com/office/drawing/2014/main" id="{243C27B7-53B7-F6CE-2A5D-07DD6CB95323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A9088831-A290-1185-C9DC-BC70AB1F67E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1" name="object 12">
                <a:extLst>
                  <a:ext uri="{FF2B5EF4-FFF2-40B4-BE49-F238E27FC236}">
                    <a16:creationId xmlns:a16="http://schemas.microsoft.com/office/drawing/2014/main" id="{2C155EB1-ED6B-D52C-0997-241D35F7968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2" name="object 13">
                <a:extLst>
                  <a:ext uri="{FF2B5EF4-FFF2-40B4-BE49-F238E27FC236}">
                    <a16:creationId xmlns:a16="http://schemas.microsoft.com/office/drawing/2014/main" id="{1FF7913E-DF89-A0EF-5FAC-B17E02DABD1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D77355C5-6BF6-7F6B-D996-42CCD002B33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370F2ED7-FFCA-8056-3D03-BB3573632B1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062BD794-D9B6-2CC4-4849-1BFDE0D941F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4" name="object 17">
              <a:extLst>
                <a:ext uri="{FF2B5EF4-FFF2-40B4-BE49-F238E27FC236}">
                  <a16:creationId xmlns:a16="http://schemas.microsoft.com/office/drawing/2014/main" id="{D30BE4C3-691C-E123-2391-62D42E406877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6" name="object 18">
                <a:extLst>
                  <a:ext uri="{FF2B5EF4-FFF2-40B4-BE49-F238E27FC236}">
                    <a16:creationId xmlns:a16="http://schemas.microsoft.com/office/drawing/2014/main" id="{1A174DCD-E3A3-A39B-2556-270352C6DC7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7" name="object 19">
                <a:extLst>
                  <a:ext uri="{FF2B5EF4-FFF2-40B4-BE49-F238E27FC236}">
                    <a16:creationId xmlns:a16="http://schemas.microsoft.com/office/drawing/2014/main" id="{AF669A05-65C6-BB7B-9358-F2A041EF09D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18" name="object 20">
                <a:extLst>
                  <a:ext uri="{FF2B5EF4-FFF2-40B4-BE49-F238E27FC236}">
                    <a16:creationId xmlns:a16="http://schemas.microsoft.com/office/drawing/2014/main" id="{AB073A37-3720-7A0C-BFF6-3317E1ECA47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5574C24C-AA6A-25ED-AA08-192A9F4F5E3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C05E16A-131D-0CB6-5B2D-F6F5AB170A8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13B04AED-D9F3-1EBD-3266-B6ABD4D447E8}"/>
              </a:ext>
            </a:extLst>
          </p:cNvPr>
          <p:cNvSpPr txBox="1"/>
          <p:nvPr/>
        </p:nvSpPr>
        <p:spPr>
          <a:xfrm>
            <a:off x="9125621" y="1207529"/>
            <a:ext cx="107334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1D1E1C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s-MX" sz="3200" dirty="0"/>
              <a:t>El cemento representa el 7% de las emisiones de CO2</a:t>
            </a:r>
          </a:p>
          <a:p>
            <a:r>
              <a:rPr lang="es-MX" sz="3200" dirty="0"/>
              <a:t>La GCCA (Global </a:t>
            </a:r>
            <a:r>
              <a:rPr lang="es-MX" sz="3200" dirty="0" err="1"/>
              <a:t>Cement</a:t>
            </a:r>
            <a:r>
              <a:rPr lang="es-MX" sz="3200" dirty="0"/>
              <a:t> &amp; Concrete </a:t>
            </a:r>
            <a:r>
              <a:rPr lang="es-MX" sz="3200" dirty="0" err="1"/>
              <a:t>Association</a:t>
            </a:r>
            <a:r>
              <a:rPr lang="es-MX" sz="3200" dirty="0"/>
              <a:t>) adhirió al programa </a:t>
            </a:r>
            <a:r>
              <a:rPr lang="es-MX" sz="3200" dirty="0" err="1"/>
              <a:t>Race</a:t>
            </a:r>
            <a:r>
              <a:rPr lang="es-MX" sz="3200" dirty="0"/>
              <a:t> </a:t>
            </a:r>
            <a:r>
              <a:rPr lang="es-MX" sz="3200" dirty="0" err="1"/>
              <a:t>to</a:t>
            </a:r>
            <a:r>
              <a:rPr lang="es-MX" sz="3200" dirty="0"/>
              <a:t> Zero para alcanzar la carbono neutralidad </a:t>
            </a:r>
            <a:r>
              <a:rPr lang="es-MX" sz="3200" b="1" dirty="0"/>
              <a:t>en el hormigón</a:t>
            </a:r>
            <a:r>
              <a:rPr lang="es-MX" sz="3200" dirty="0"/>
              <a:t> al 2050</a:t>
            </a:r>
          </a:p>
          <a:p>
            <a:endParaRPr lang="es-MX" sz="3200" dirty="0"/>
          </a:p>
          <a:p>
            <a:r>
              <a:rPr lang="es-MX" sz="3200" dirty="0"/>
              <a:t>La hoja de ruta para el cemento contempla:</a:t>
            </a:r>
          </a:p>
          <a:p>
            <a:pPr marL="971550" lvl="1" indent="-514350">
              <a:buAutoNum type="arabicPeriod"/>
            </a:pPr>
            <a:r>
              <a:rPr lang="es-MX" sz="3200" dirty="0"/>
              <a:t>Factor Clinker (% de Clinker en el cemento)</a:t>
            </a:r>
          </a:p>
          <a:p>
            <a:pPr marL="971550" lvl="1" indent="-514350">
              <a:buAutoNum type="arabicPeriod"/>
            </a:pPr>
            <a:r>
              <a:rPr lang="es-AR" sz="3200" dirty="0"/>
              <a:t>Eficiencia térmica</a:t>
            </a:r>
          </a:p>
          <a:p>
            <a:pPr marL="971550" lvl="1" indent="-514350">
              <a:buAutoNum type="arabicPeriod"/>
            </a:pPr>
            <a:r>
              <a:rPr lang="es-AR" sz="3200" dirty="0"/>
              <a:t>Eficiencia eléctrica</a:t>
            </a:r>
          </a:p>
          <a:p>
            <a:pPr marL="971550" lvl="1" indent="-514350">
              <a:buAutoNum type="arabicPeriod"/>
            </a:pPr>
            <a:r>
              <a:rPr lang="es-AR" sz="3200" dirty="0" err="1"/>
              <a:t>Mix</a:t>
            </a:r>
            <a:r>
              <a:rPr lang="es-AR" sz="3200" dirty="0"/>
              <a:t> de combustibles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E1B41C-011A-679E-087D-E1527597D52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109" t="8539" r="43854" b="8344"/>
          <a:stretch/>
        </p:blipFill>
        <p:spPr>
          <a:xfrm>
            <a:off x="1733640" y="1389586"/>
            <a:ext cx="6733026" cy="9825895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F1DF3AE1-AD89-2BC5-F56A-9E14A0ACADC6}"/>
              </a:ext>
            </a:extLst>
          </p:cNvPr>
          <p:cNvSpPr txBox="1"/>
          <p:nvPr/>
        </p:nvSpPr>
        <p:spPr>
          <a:xfrm>
            <a:off x="10729383" y="6963662"/>
            <a:ext cx="6063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highlight>
                  <a:srgbClr val="FFFF00"/>
                </a:highlight>
              </a:rPr>
              <a:t>Contribuyen a la economía circular</a:t>
            </a:r>
            <a:endParaRPr lang="es-AR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15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31">
            <a:extLst>
              <a:ext uri="{FF2B5EF4-FFF2-40B4-BE49-F238E27FC236}">
                <a16:creationId xmlns:a16="http://schemas.microsoft.com/office/drawing/2014/main" id="{0BEC7683-8F84-2EE7-D4C2-0B7988B7BC16}"/>
              </a:ext>
            </a:extLst>
          </p:cNvPr>
          <p:cNvSpPr txBox="1"/>
          <p:nvPr/>
        </p:nvSpPr>
        <p:spPr>
          <a:xfrm>
            <a:off x="921303" y="8104938"/>
            <a:ext cx="4488897" cy="38734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lang="es-AR" sz="5000" dirty="0">
                <a:solidFill>
                  <a:srgbClr val="ED3123"/>
                </a:solidFill>
                <a:latin typeface="StainlessCond-Black" panose="02000606040000020004" pitchFamily="2" charset="0"/>
                <a:cs typeface="Trebuchet MS"/>
              </a:rPr>
              <a:t>¿CÓMO CONTRIBUÍMOS A LA ECONOMÍA CIRCULAR?</a:t>
            </a: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endParaRPr sz="5000" dirty="0">
              <a:solidFill>
                <a:srgbClr val="ED3123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sp>
        <p:nvSpPr>
          <p:cNvPr id="3" name="object 132">
            <a:extLst>
              <a:ext uri="{FF2B5EF4-FFF2-40B4-BE49-F238E27FC236}">
                <a16:creationId xmlns:a16="http://schemas.microsoft.com/office/drawing/2014/main" id="{3960D0DD-EF66-8DB6-8F66-A4AE311AC6BA}"/>
              </a:ext>
            </a:extLst>
          </p:cNvPr>
          <p:cNvSpPr txBox="1"/>
          <p:nvPr/>
        </p:nvSpPr>
        <p:spPr>
          <a:xfrm>
            <a:off x="774700" y="5159375"/>
            <a:ext cx="4114800" cy="309379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0</a:t>
            </a:r>
            <a:r>
              <a:rPr lang="en-US" sz="20000">
                <a:solidFill>
                  <a:srgbClr val="929497"/>
                </a:solidFill>
                <a:latin typeface="StainlessCond-Black" panose="02000606040000020004" pitchFamily="2" charset="0"/>
                <a:cs typeface="Trebuchet MS"/>
              </a:rPr>
              <a:t>2</a:t>
            </a:r>
            <a:endParaRPr sz="20000">
              <a:solidFill>
                <a:srgbClr val="929497"/>
              </a:solidFill>
              <a:latin typeface="StainlessCond-Black" panose="02000606040000020004" pitchFamily="2" charset="0"/>
              <a:cs typeface="Trebuchet MS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33BCE11-B65C-4117-1DA1-E3A406147201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29" name="object 2">
              <a:extLst>
                <a:ext uri="{FF2B5EF4-FFF2-40B4-BE49-F238E27FC236}">
                  <a16:creationId xmlns:a16="http://schemas.microsoft.com/office/drawing/2014/main" id="{2998B4D9-3647-8E3F-7373-AE46B0C101E0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0" name="object 3">
              <a:extLst>
                <a:ext uri="{FF2B5EF4-FFF2-40B4-BE49-F238E27FC236}">
                  <a16:creationId xmlns:a16="http://schemas.microsoft.com/office/drawing/2014/main" id="{83E1A63F-76BB-8526-D3D2-9BA9EC48BBD4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2F5F63DC-49DB-63F7-4618-AE40FC750877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5">
                <a:extLst>
                  <a:ext uri="{FF2B5EF4-FFF2-40B4-BE49-F238E27FC236}">
                    <a16:creationId xmlns:a16="http://schemas.microsoft.com/office/drawing/2014/main" id="{4610F704-1348-F812-E044-CFD806A3994B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1" name="object 6">
              <a:extLst>
                <a:ext uri="{FF2B5EF4-FFF2-40B4-BE49-F238E27FC236}">
                  <a16:creationId xmlns:a16="http://schemas.microsoft.com/office/drawing/2014/main" id="{323C4336-A9C6-6C5A-C0E4-961D545A2BBE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id="{E92DF56C-C363-3854-CF6F-969EC2F9ADF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id="{1A410B92-9EDC-4FF2-7DB2-8AB8B0304EF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47" name="object 9">
                <a:extLst>
                  <a:ext uri="{FF2B5EF4-FFF2-40B4-BE49-F238E27FC236}">
                    <a16:creationId xmlns:a16="http://schemas.microsoft.com/office/drawing/2014/main" id="{C2E5FB55-B6CD-7300-7ABE-A81516116CF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2" name="object 10">
              <a:extLst>
                <a:ext uri="{FF2B5EF4-FFF2-40B4-BE49-F238E27FC236}">
                  <a16:creationId xmlns:a16="http://schemas.microsoft.com/office/drawing/2014/main" id="{9034E291-F501-0E44-02C3-5F2D8BE50F24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39" name="object 11">
                <a:extLst>
                  <a:ext uri="{FF2B5EF4-FFF2-40B4-BE49-F238E27FC236}">
                    <a16:creationId xmlns:a16="http://schemas.microsoft.com/office/drawing/2014/main" id="{6B89C9D6-E2F0-6A96-C509-1284C2D1A11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40" name="object 12">
                <a:extLst>
                  <a:ext uri="{FF2B5EF4-FFF2-40B4-BE49-F238E27FC236}">
                    <a16:creationId xmlns:a16="http://schemas.microsoft.com/office/drawing/2014/main" id="{63D87F53-A72F-4169-5EF3-3DAFD1426CA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41" name="object 13">
                <a:extLst>
                  <a:ext uri="{FF2B5EF4-FFF2-40B4-BE49-F238E27FC236}">
                    <a16:creationId xmlns:a16="http://schemas.microsoft.com/office/drawing/2014/main" id="{F9FC9C95-0501-9A83-27F4-DD5E37D938B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42" name="object 14">
                <a:extLst>
                  <a:ext uri="{FF2B5EF4-FFF2-40B4-BE49-F238E27FC236}">
                    <a16:creationId xmlns:a16="http://schemas.microsoft.com/office/drawing/2014/main" id="{7811D21C-9AAB-A6FE-61CC-4117463ADC1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43" name="object 15">
                <a:extLst>
                  <a:ext uri="{FF2B5EF4-FFF2-40B4-BE49-F238E27FC236}">
                    <a16:creationId xmlns:a16="http://schemas.microsoft.com/office/drawing/2014/main" id="{B3F872B0-1FC8-F62C-30C3-B8A415BDDA0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44" name="object 16">
                <a:extLst>
                  <a:ext uri="{FF2B5EF4-FFF2-40B4-BE49-F238E27FC236}">
                    <a16:creationId xmlns:a16="http://schemas.microsoft.com/office/drawing/2014/main" id="{1F6AA41B-7B73-1461-DA36-0D3A3795E40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33" name="object 17">
              <a:extLst>
                <a:ext uri="{FF2B5EF4-FFF2-40B4-BE49-F238E27FC236}">
                  <a16:creationId xmlns:a16="http://schemas.microsoft.com/office/drawing/2014/main" id="{71A377FE-264F-8482-76AF-EEF7B65D5D33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35" name="object 18">
                <a:extLst>
                  <a:ext uri="{FF2B5EF4-FFF2-40B4-BE49-F238E27FC236}">
                    <a16:creationId xmlns:a16="http://schemas.microsoft.com/office/drawing/2014/main" id="{E3323C32-EA95-C25C-DF57-E0C8CC298EA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36" name="object 19">
                <a:extLst>
                  <a:ext uri="{FF2B5EF4-FFF2-40B4-BE49-F238E27FC236}">
                    <a16:creationId xmlns:a16="http://schemas.microsoft.com/office/drawing/2014/main" id="{DF87162D-4116-227F-714C-39712DB7BA9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37" name="object 20">
                <a:extLst>
                  <a:ext uri="{FF2B5EF4-FFF2-40B4-BE49-F238E27FC236}">
                    <a16:creationId xmlns:a16="http://schemas.microsoft.com/office/drawing/2014/main" id="{65A5EF50-D3A5-7369-5AAB-AF5FFD2E9AA6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21">
                <a:extLst>
                  <a:ext uri="{FF2B5EF4-FFF2-40B4-BE49-F238E27FC236}">
                    <a16:creationId xmlns:a16="http://schemas.microsoft.com/office/drawing/2014/main" id="{9462FFAA-D9C4-4795-1CC6-17F910A5DE61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34" name="object 22">
              <a:extLst>
                <a:ext uri="{FF2B5EF4-FFF2-40B4-BE49-F238E27FC236}">
                  <a16:creationId xmlns:a16="http://schemas.microsoft.com/office/drawing/2014/main" id="{79B49FFC-CE2B-FA39-B50E-397B7DB00AD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8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D50852E-96F1-5722-0478-D913C5359151}"/>
              </a:ext>
            </a:extLst>
          </p:cNvPr>
          <p:cNvSpPr txBox="1"/>
          <p:nvPr/>
        </p:nvSpPr>
        <p:spPr>
          <a:xfrm>
            <a:off x="867692" y="1262634"/>
            <a:ext cx="15685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ED3123"/>
                </a:solidFill>
              </a:rPr>
              <a:t>USO DE RESIDUOS DE OTROS PROCESOS – Maximización de Adiciones y </a:t>
            </a:r>
            <a:r>
              <a:rPr lang="es-MX" sz="3200" dirty="0" err="1">
                <a:solidFill>
                  <a:srgbClr val="ED3123"/>
                </a:solidFill>
              </a:rPr>
              <a:t>Coprocesamiento</a:t>
            </a:r>
            <a:endParaRPr lang="es-AR" sz="3200" dirty="0">
              <a:solidFill>
                <a:srgbClr val="ED3123"/>
              </a:solidFill>
              <a:latin typeface="StainlessCond-Black" panose="02000606040000020004" pitchFamily="2" charset="0"/>
              <a:ea typeface="Noto Sans JP Medium" panose="020B0600000000000000" pitchFamily="34" charset="-128"/>
              <a:cs typeface="Noto Sans" panose="020B0502040504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E200D95-E841-E90F-63EB-798D4F775DB3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5891573-1F2D-3BFB-A803-3447D4E4ABE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3">
              <a:extLst>
                <a:ext uri="{FF2B5EF4-FFF2-40B4-BE49-F238E27FC236}">
                  <a16:creationId xmlns:a16="http://schemas.microsoft.com/office/drawing/2014/main" id="{AD27503C-3FAB-0B0F-0913-CEC87361459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106F6CA1-5610-6DC6-78E3-49854056359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C45BF3A7-8E5A-74C5-C279-BDEBA29A134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A850D314-5FC6-5F76-AABC-7B885C98C66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A3B61B86-0C95-C583-4E76-2198258829B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47B7E1DE-76B8-2BA0-3CE8-0153D5F3B77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8" name="object 9">
                <a:extLst>
                  <a:ext uri="{FF2B5EF4-FFF2-40B4-BE49-F238E27FC236}">
                    <a16:creationId xmlns:a16="http://schemas.microsoft.com/office/drawing/2014/main" id="{C0AE47AD-EB0E-A8B7-54CA-F87F290F3DC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3" name="object 10">
              <a:extLst>
                <a:ext uri="{FF2B5EF4-FFF2-40B4-BE49-F238E27FC236}">
                  <a16:creationId xmlns:a16="http://schemas.microsoft.com/office/drawing/2014/main" id="{243C27B7-53B7-F6CE-2A5D-07DD6CB95323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A9088831-A290-1185-C9DC-BC70AB1F67E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1" name="object 12">
                <a:extLst>
                  <a:ext uri="{FF2B5EF4-FFF2-40B4-BE49-F238E27FC236}">
                    <a16:creationId xmlns:a16="http://schemas.microsoft.com/office/drawing/2014/main" id="{2C155EB1-ED6B-D52C-0997-241D35F7968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2" name="object 13">
                <a:extLst>
                  <a:ext uri="{FF2B5EF4-FFF2-40B4-BE49-F238E27FC236}">
                    <a16:creationId xmlns:a16="http://schemas.microsoft.com/office/drawing/2014/main" id="{1FF7913E-DF89-A0EF-5FAC-B17E02DABD1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D77355C5-6BF6-7F6B-D996-42CCD002B33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370F2ED7-FFCA-8056-3D03-BB3573632B10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062BD794-D9B6-2CC4-4849-1BFDE0D941F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4" name="object 17">
              <a:extLst>
                <a:ext uri="{FF2B5EF4-FFF2-40B4-BE49-F238E27FC236}">
                  <a16:creationId xmlns:a16="http://schemas.microsoft.com/office/drawing/2014/main" id="{D30BE4C3-691C-E123-2391-62D42E406877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6" name="object 18">
                <a:extLst>
                  <a:ext uri="{FF2B5EF4-FFF2-40B4-BE49-F238E27FC236}">
                    <a16:creationId xmlns:a16="http://schemas.microsoft.com/office/drawing/2014/main" id="{1A174DCD-E3A3-A39B-2556-270352C6DC7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7" name="object 19">
                <a:extLst>
                  <a:ext uri="{FF2B5EF4-FFF2-40B4-BE49-F238E27FC236}">
                    <a16:creationId xmlns:a16="http://schemas.microsoft.com/office/drawing/2014/main" id="{AF669A05-65C6-BB7B-9358-F2A041EF09D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18" name="object 20">
                <a:extLst>
                  <a:ext uri="{FF2B5EF4-FFF2-40B4-BE49-F238E27FC236}">
                    <a16:creationId xmlns:a16="http://schemas.microsoft.com/office/drawing/2014/main" id="{AB073A37-3720-7A0C-BFF6-3317E1ECA47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5574C24C-AA6A-25ED-AA08-192A9F4F5E36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C05E16A-131D-0CB6-5B2D-F6F5AB170A8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pic>
        <p:nvPicPr>
          <p:cNvPr id="3" name="Picture 18">
            <a:extLst>
              <a:ext uri="{FF2B5EF4-FFF2-40B4-BE49-F238E27FC236}">
                <a16:creationId xmlns:a16="http://schemas.microsoft.com/office/drawing/2014/main" id="{733130BF-2AA0-66F5-F02A-41756EFC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 l="12673" t="11361" r="12673" b="17240"/>
          <a:stretch>
            <a:fillRect/>
          </a:stretch>
        </p:blipFill>
        <p:spPr bwMode="auto">
          <a:xfrm>
            <a:off x="2611944" y="3018772"/>
            <a:ext cx="16714977" cy="7226663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CC7B69-345A-53AC-2768-B3D9BC18A928}"/>
              </a:ext>
            </a:extLst>
          </p:cNvPr>
          <p:cNvSpPr txBox="1"/>
          <p:nvPr/>
        </p:nvSpPr>
        <p:spPr>
          <a:xfrm>
            <a:off x="921425" y="2794914"/>
            <a:ext cx="10048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b="1" dirty="0"/>
              <a:t>Puntos en lo que se pueden utilizar residuos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27043F-229F-9316-0758-6289D14FCC42}"/>
              </a:ext>
            </a:extLst>
          </p:cNvPr>
          <p:cNvSpPr txBox="1"/>
          <p:nvPr/>
        </p:nvSpPr>
        <p:spPr>
          <a:xfrm>
            <a:off x="1006781" y="3603547"/>
            <a:ext cx="100480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dirty="0"/>
              <a:t>El </a:t>
            </a:r>
            <a:r>
              <a:rPr lang="es-AR" sz="3200" b="1" dirty="0"/>
              <a:t>60%</a:t>
            </a:r>
            <a:r>
              <a:rPr lang="es-AR" sz="3200" dirty="0"/>
              <a:t> de las emisiones directas (alcance 1) del cemento se producen en el proceso de </a:t>
            </a:r>
            <a:r>
              <a:rPr lang="es-AR" sz="3200" b="1" dirty="0" err="1"/>
              <a:t>descarbonatación</a:t>
            </a:r>
            <a:r>
              <a:rPr lang="es-AR" sz="3200" b="1" dirty="0"/>
              <a:t> de la caliza</a:t>
            </a:r>
          </a:p>
          <a:p>
            <a:endParaRPr lang="es-AR" sz="3200" b="1" dirty="0"/>
          </a:p>
          <a:p>
            <a:r>
              <a:rPr lang="es-AR" sz="3200" dirty="0"/>
              <a:t>El </a:t>
            </a:r>
            <a:r>
              <a:rPr lang="es-AR" sz="3200" b="1" dirty="0"/>
              <a:t>40% </a:t>
            </a:r>
            <a:r>
              <a:rPr lang="es-AR" sz="3200" dirty="0"/>
              <a:t>restante en la </a:t>
            </a:r>
            <a:r>
              <a:rPr lang="es-AR" sz="3200" b="1" dirty="0"/>
              <a:t>combustión</a:t>
            </a:r>
          </a:p>
        </p:txBody>
      </p:sp>
    </p:spTree>
    <p:extLst>
      <p:ext uri="{BB962C8B-B14F-4D97-AF65-F5344CB8AC3E}">
        <p14:creationId xmlns:p14="http://schemas.microsoft.com/office/powerpoint/2010/main" val="165776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D50852E-96F1-5722-0478-D913C5359151}"/>
              </a:ext>
            </a:extLst>
          </p:cNvPr>
          <p:cNvSpPr txBox="1"/>
          <p:nvPr/>
        </p:nvSpPr>
        <p:spPr>
          <a:xfrm>
            <a:off x="867692" y="1262634"/>
            <a:ext cx="1504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ED3123"/>
                </a:solidFill>
              </a:rPr>
              <a:t>USO DE RESIDUOS DE OTROS PROCESOS – Maximización de Adiciones después del horno</a:t>
            </a:r>
            <a:endParaRPr lang="es-AR" sz="3200" dirty="0">
              <a:solidFill>
                <a:srgbClr val="ED3123"/>
              </a:solidFill>
              <a:latin typeface="StainlessCond-Black" panose="02000606040000020004" pitchFamily="2" charset="0"/>
              <a:ea typeface="Noto Sans JP Medium" panose="020B0600000000000000" pitchFamily="34" charset="-128"/>
              <a:cs typeface="Noto Sans" panose="020B0502040504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E200D95-E841-E90F-63EB-798D4F775DB3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45891573-1F2D-3BFB-A803-3447D4E4ABE6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3">
              <a:extLst>
                <a:ext uri="{FF2B5EF4-FFF2-40B4-BE49-F238E27FC236}">
                  <a16:creationId xmlns:a16="http://schemas.microsoft.com/office/drawing/2014/main" id="{AD27503C-3FAB-0B0F-0913-CEC87361459A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106F6CA1-5610-6DC6-78E3-498540563592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5">
                <a:extLst>
                  <a:ext uri="{FF2B5EF4-FFF2-40B4-BE49-F238E27FC236}">
                    <a16:creationId xmlns:a16="http://schemas.microsoft.com/office/drawing/2014/main" id="{C45BF3A7-8E5A-74C5-C279-BDEBA29A1347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6">
              <a:extLst>
                <a:ext uri="{FF2B5EF4-FFF2-40B4-BE49-F238E27FC236}">
                  <a16:creationId xmlns:a16="http://schemas.microsoft.com/office/drawing/2014/main" id="{A850D314-5FC6-5F76-AABC-7B885C98C669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A3B61B86-0C95-C583-4E76-2198258829B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47B7E1DE-76B8-2BA0-3CE8-0153D5F3B77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28" name="object 9">
                <a:extLst>
                  <a:ext uri="{FF2B5EF4-FFF2-40B4-BE49-F238E27FC236}">
                    <a16:creationId xmlns:a16="http://schemas.microsoft.com/office/drawing/2014/main" id="{C0AE47AD-EB0E-A8B7-54CA-F87F290F3DC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3" name="object 10">
              <a:extLst>
                <a:ext uri="{FF2B5EF4-FFF2-40B4-BE49-F238E27FC236}">
                  <a16:creationId xmlns:a16="http://schemas.microsoft.com/office/drawing/2014/main" id="{243C27B7-53B7-F6CE-2A5D-07DD6CB95323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20" name="object 11">
                <a:extLst>
                  <a:ext uri="{FF2B5EF4-FFF2-40B4-BE49-F238E27FC236}">
                    <a16:creationId xmlns:a16="http://schemas.microsoft.com/office/drawing/2014/main" id="{A9088831-A290-1185-C9DC-BC70AB1F67E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21" name="object 12">
                <a:extLst>
                  <a:ext uri="{FF2B5EF4-FFF2-40B4-BE49-F238E27FC236}">
                    <a16:creationId xmlns:a16="http://schemas.microsoft.com/office/drawing/2014/main" id="{2C155EB1-ED6B-D52C-0997-241D35F7968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22" name="object 13">
                <a:extLst>
                  <a:ext uri="{FF2B5EF4-FFF2-40B4-BE49-F238E27FC236}">
                    <a16:creationId xmlns:a16="http://schemas.microsoft.com/office/drawing/2014/main" id="{1FF7913E-DF89-A0EF-5FAC-B17E02DABD1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23" name="object 14">
                <a:extLst>
                  <a:ext uri="{FF2B5EF4-FFF2-40B4-BE49-F238E27FC236}">
                    <a16:creationId xmlns:a16="http://schemas.microsoft.com/office/drawing/2014/main" id="{D77355C5-6BF6-7F6B-D996-42CCD002B33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24" name="object 15">
                <a:extLst>
                  <a:ext uri="{FF2B5EF4-FFF2-40B4-BE49-F238E27FC236}">
                    <a16:creationId xmlns:a16="http://schemas.microsoft.com/office/drawing/2014/main" id="{370F2ED7-FFCA-8056-3D03-BB3573632B1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25" name="object 16">
                <a:extLst>
                  <a:ext uri="{FF2B5EF4-FFF2-40B4-BE49-F238E27FC236}">
                    <a16:creationId xmlns:a16="http://schemas.microsoft.com/office/drawing/2014/main" id="{062BD794-D9B6-2CC4-4849-1BFDE0D941F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14" name="object 17">
              <a:extLst>
                <a:ext uri="{FF2B5EF4-FFF2-40B4-BE49-F238E27FC236}">
                  <a16:creationId xmlns:a16="http://schemas.microsoft.com/office/drawing/2014/main" id="{D30BE4C3-691C-E123-2391-62D42E406877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16" name="object 18">
                <a:extLst>
                  <a:ext uri="{FF2B5EF4-FFF2-40B4-BE49-F238E27FC236}">
                    <a16:creationId xmlns:a16="http://schemas.microsoft.com/office/drawing/2014/main" id="{1A174DCD-E3A3-A39B-2556-270352C6DC7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17" name="object 19">
                <a:extLst>
                  <a:ext uri="{FF2B5EF4-FFF2-40B4-BE49-F238E27FC236}">
                    <a16:creationId xmlns:a16="http://schemas.microsoft.com/office/drawing/2014/main" id="{AF669A05-65C6-BB7B-9358-F2A041EF09D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18" name="object 20">
                <a:extLst>
                  <a:ext uri="{FF2B5EF4-FFF2-40B4-BE49-F238E27FC236}">
                    <a16:creationId xmlns:a16="http://schemas.microsoft.com/office/drawing/2014/main" id="{AB073A37-3720-7A0C-BFF6-3317E1ECA472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1">
                <a:extLst>
                  <a:ext uri="{FF2B5EF4-FFF2-40B4-BE49-F238E27FC236}">
                    <a16:creationId xmlns:a16="http://schemas.microsoft.com/office/drawing/2014/main" id="{5574C24C-AA6A-25ED-AA08-192A9F4F5E3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15" name="object 22">
              <a:extLst>
                <a:ext uri="{FF2B5EF4-FFF2-40B4-BE49-F238E27FC236}">
                  <a16:creationId xmlns:a16="http://schemas.microsoft.com/office/drawing/2014/main" id="{4C05E16A-131D-0CB6-5B2D-F6F5AB170A8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24863FE-0BB6-7293-6312-C948E04C8E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425" y="2267469"/>
            <a:ext cx="6608637" cy="760237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AF60EC4-1683-3D35-D837-2354D64DF51A}"/>
              </a:ext>
            </a:extLst>
          </p:cNvPr>
          <p:cNvSpPr txBox="1"/>
          <p:nvPr/>
        </p:nvSpPr>
        <p:spPr>
          <a:xfrm>
            <a:off x="8569497" y="2931673"/>
            <a:ext cx="11456732" cy="8377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FACTOR CLINKER- </a:t>
            </a:r>
            <a:r>
              <a:rPr lang="es-AR" sz="2800" b="1" dirty="0"/>
              <a:t>Valorización</a:t>
            </a:r>
            <a:r>
              <a:rPr lang="en-US" sz="2800" b="1" dirty="0"/>
              <a:t> material de </a:t>
            </a:r>
            <a:r>
              <a:rPr lang="en-US" sz="2800" b="1" dirty="0" err="1"/>
              <a:t>residuos</a:t>
            </a:r>
            <a:endParaRPr lang="en-US" sz="28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Relación</a:t>
            </a:r>
            <a:r>
              <a:rPr lang="en-US" sz="2800" dirty="0"/>
              <a:t> entre la </a:t>
            </a:r>
            <a:r>
              <a:rPr lang="en-US" sz="2800" dirty="0" err="1"/>
              <a:t>cantidad</a:t>
            </a:r>
            <a:r>
              <a:rPr lang="en-US" sz="2800" dirty="0"/>
              <a:t> de Clinker </a:t>
            </a:r>
            <a:r>
              <a:rPr lang="en-US" sz="2800" dirty="0" err="1"/>
              <a:t>utilizado</a:t>
            </a:r>
            <a:r>
              <a:rPr lang="en-US" sz="2800" dirty="0"/>
              <a:t> para </a:t>
            </a:r>
            <a:r>
              <a:rPr lang="en-US" sz="2800" dirty="0" err="1"/>
              <a:t>producir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tonelada</a:t>
            </a:r>
            <a:r>
              <a:rPr lang="en-US" sz="2800" dirty="0"/>
              <a:t> de </a:t>
            </a:r>
            <a:r>
              <a:rPr lang="en-US" sz="2800" dirty="0" err="1"/>
              <a:t>Cemento</a:t>
            </a:r>
            <a:r>
              <a:rPr lang="en-US" sz="2800" dirty="0"/>
              <a:t> (</a:t>
            </a:r>
            <a:r>
              <a:rPr lang="en-US" sz="2800" dirty="0" err="1"/>
              <a:t>Cuanto</a:t>
            </a:r>
            <a:r>
              <a:rPr lang="en-US" sz="2800" dirty="0"/>
              <a:t> </a:t>
            </a:r>
            <a:r>
              <a:rPr lang="en-US" sz="2800" dirty="0" err="1"/>
              <a:t>menos</a:t>
            </a:r>
            <a:r>
              <a:rPr lang="en-US" sz="2800" dirty="0"/>
              <a:t> clinker </a:t>
            </a:r>
            <a:r>
              <a:rPr lang="en-US" sz="2800" dirty="0" err="1"/>
              <a:t>menos</a:t>
            </a:r>
            <a:r>
              <a:rPr lang="en-US" sz="2800" dirty="0"/>
              <a:t> </a:t>
            </a:r>
            <a:r>
              <a:rPr lang="en-US" sz="2800" dirty="0" err="1"/>
              <a:t>emisiones</a:t>
            </a:r>
            <a:r>
              <a:rPr lang="en-US" sz="2800" dirty="0"/>
              <a:t>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Se </a:t>
            </a:r>
            <a:r>
              <a:rPr lang="en-US" sz="2800" b="1" dirty="0" err="1"/>
              <a:t>incorporan</a:t>
            </a:r>
            <a:r>
              <a:rPr lang="en-US" sz="2800" b="1" dirty="0"/>
              <a:t> </a:t>
            </a:r>
            <a:r>
              <a:rPr lang="en-US" sz="2800" b="1" dirty="0" err="1"/>
              <a:t>después</a:t>
            </a:r>
            <a:r>
              <a:rPr lang="en-US" sz="2800" b="1" dirty="0"/>
              <a:t> del </a:t>
            </a:r>
            <a:r>
              <a:rPr lang="en-US" sz="2800" b="1" dirty="0" err="1"/>
              <a:t>horno</a:t>
            </a:r>
            <a:r>
              <a:rPr lang="en-US" sz="2800" b="1" dirty="0"/>
              <a:t> (</a:t>
            </a:r>
            <a:r>
              <a:rPr lang="en-US" sz="2800" b="1" dirty="0" err="1"/>
              <a:t>molienda</a:t>
            </a:r>
            <a:r>
              <a:rPr lang="en-US" sz="2800" b="1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0" dirty="0" err="1">
                <a:effectLst/>
              </a:rPr>
              <a:t>Adiciones</a:t>
            </a:r>
            <a:r>
              <a:rPr lang="en-US" sz="2800" b="1" i="0" dirty="0">
                <a:effectLst/>
              </a:rPr>
              <a:t> </a:t>
            </a:r>
            <a:r>
              <a:rPr lang="en-US" sz="2800" b="1" i="0" dirty="0" err="1">
                <a:effectLst/>
              </a:rPr>
              <a:t>minerales</a:t>
            </a:r>
            <a:r>
              <a:rPr lang="en-US" sz="2800" b="1" i="0" dirty="0">
                <a:effectLst/>
              </a:rPr>
              <a:t>. </a:t>
            </a:r>
            <a:r>
              <a:rPr lang="en-US" sz="2800" b="1" i="0" dirty="0" err="1">
                <a:effectLst/>
              </a:rPr>
              <a:t>Ejemplos</a:t>
            </a:r>
            <a:r>
              <a:rPr lang="en-US" sz="2800" b="1" i="0" dirty="0">
                <a:effectLst/>
              </a:rPr>
              <a:t> de </a:t>
            </a:r>
            <a:r>
              <a:rPr lang="en-US" sz="2800" b="1" i="0" dirty="0" err="1">
                <a:effectLst/>
              </a:rPr>
              <a:t>residuos</a:t>
            </a:r>
            <a:r>
              <a:rPr lang="en-US" sz="2800" b="1" i="0" dirty="0">
                <a:effectLst/>
              </a:rPr>
              <a:t> que se </a:t>
            </a:r>
            <a:r>
              <a:rPr lang="en-US" sz="2800" b="1" i="0" dirty="0" err="1">
                <a:effectLst/>
              </a:rPr>
              <a:t>utilizan</a:t>
            </a:r>
            <a:r>
              <a:rPr lang="en-US" sz="2800" b="0" i="0" dirty="0">
                <a:effectLst/>
              </a:rPr>
              <a:t>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i="0" dirty="0" err="1">
                <a:effectLst/>
              </a:rPr>
              <a:t>Escoria</a:t>
            </a:r>
            <a:r>
              <a:rPr lang="en-US" sz="2800" b="0" i="0" dirty="0">
                <a:effectLst/>
              </a:rPr>
              <a:t> de alto </a:t>
            </a:r>
            <a:r>
              <a:rPr lang="en-US" sz="2800" b="0" i="0" dirty="0" err="1">
                <a:effectLst/>
              </a:rPr>
              <a:t>Horno</a:t>
            </a:r>
            <a:r>
              <a:rPr lang="en-US" sz="2800" b="0" i="0" dirty="0">
                <a:effectLst/>
              </a:rPr>
              <a:t> </a:t>
            </a:r>
            <a:r>
              <a:rPr lang="en-US" sz="2800" dirty="0"/>
              <a:t>que </a:t>
            </a:r>
            <a:r>
              <a:rPr lang="en-US" sz="2800" dirty="0" err="1"/>
              <a:t>tiene</a:t>
            </a:r>
            <a:r>
              <a:rPr lang="en-US" sz="2800" dirty="0"/>
              <a:t> </a:t>
            </a:r>
            <a:r>
              <a:rPr lang="en-US" sz="2800" dirty="0" err="1"/>
              <a:t>características</a:t>
            </a:r>
            <a:r>
              <a:rPr lang="en-US" sz="2800" dirty="0"/>
              <a:t> </a:t>
            </a:r>
            <a:r>
              <a:rPr lang="en-US" sz="2800" dirty="0" err="1"/>
              <a:t>similares</a:t>
            </a:r>
            <a:r>
              <a:rPr lang="en-US" sz="2800" dirty="0"/>
              <a:t> al Clinker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Fly ash – </a:t>
            </a:r>
            <a:r>
              <a:rPr lang="en-US" sz="2800" dirty="0" err="1"/>
              <a:t>Cenizas</a:t>
            </a:r>
            <a:r>
              <a:rPr lang="en-US" sz="2800" dirty="0"/>
              <a:t> </a:t>
            </a:r>
            <a:r>
              <a:rPr lang="en-US" sz="2800" dirty="0" err="1"/>
              <a:t>generadas</a:t>
            </a:r>
            <a:r>
              <a:rPr lang="en-US" sz="2800" dirty="0"/>
              <a:t> </a:t>
            </a:r>
            <a:r>
              <a:rPr lang="en-US" sz="2800" dirty="0" err="1"/>
              <a:t>por</a:t>
            </a:r>
            <a:r>
              <a:rPr lang="en-US" sz="2800" dirty="0"/>
              <a:t> la </a:t>
            </a:r>
            <a:r>
              <a:rPr lang="en-US" sz="2800" dirty="0" err="1"/>
              <a:t>generación</a:t>
            </a:r>
            <a:r>
              <a:rPr lang="en-US" sz="2800" dirty="0"/>
              <a:t> de </a:t>
            </a:r>
            <a:r>
              <a:rPr lang="en-US" sz="2800" dirty="0" err="1"/>
              <a:t>energía</a:t>
            </a:r>
            <a:r>
              <a:rPr lang="en-US" sz="2800" dirty="0"/>
              <a:t> </a:t>
            </a:r>
            <a:r>
              <a:rPr lang="en-US" sz="2800" dirty="0" err="1"/>
              <a:t>termoeléctrica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Arcillas</a:t>
            </a:r>
            <a:r>
              <a:rPr lang="en-US" sz="2800" dirty="0"/>
              <a:t> </a:t>
            </a:r>
            <a:r>
              <a:rPr lang="en-US" sz="2800" dirty="0" err="1"/>
              <a:t>calcinadas</a:t>
            </a:r>
            <a:r>
              <a:rPr lang="en-US" sz="2800" dirty="0"/>
              <a:t> – </a:t>
            </a:r>
            <a:r>
              <a:rPr lang="en-US" sz="2800" dirty="0" err="1"/>
              <a:t>residuos</a:t>
            </a:r>
            <a:r>
              <a:rPr lang="en-US" sz="2800" dirty="0"/>
              <a:t> de la </a:t>
            </a:r>
            <a:r>
              <a:rPr lang="en-US" sz="2800" dirty="0" err="1"/>
              <a:t>industria</a:t>
            </a:r>
            <a:r>
              <a:rPr lang="en-US" sz="2800" dirty="0"/>
              <a:t> </a:t>
            </a:r>
            <a:r>
              <a:rPr lang="en-US" sz="2800" dirty="0" err="1"/>
              <a:t>Ceramica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i="0" dirty="0">
              <a:effectLst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0F8934-20B4-EA94-1249-A22CA24393E7}"/>
              </a:ext>
            </a:extLst>
          </p:cNvPr>
          <p:cNvSpPr txBox="1"/>
          <p:nvPr/>
        </p:nvSpPr>
        <p:spPr>
          <a:xfrm>
            <a:off x="2202357" y="10219374"/>
            <a:ext cx="411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AR" b="1" dirty="0"/>
              <a:t>Fuente foto: Ternium </a:t>
            </a:r>
            <a:r>
              <a:rPr lang="es-AR" b="1" dirty="0" err="1"/>
              <a:t>Siderar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57303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130CF32-6128-9F66-146B-42B3A8EB098F}"/>
              </a:ext>
            </a:extLst>
          </p:cNvPr>
          <p:cNvSpPr txBox="1"/>
          <p:nvPr/>
        </p:nvSpPr>
        <p:spPr>
          <a:xfrm>
            <a:off x="2202357" y="474310"/>
            <a:ext cx="444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atin typeface="StainlessCond-Black" panose="02000606040000020004" pitchFamily="2" charset="0"/>
                <a:ea typeface="Noto Sans JP Medium" panose="020B0600000000000000" pitchFamily="34" charset="-128"/>
                <a:cs typeface="Noto Sans" panose="020B0502040504020204" pitchFamily="34" charset="0"/>
              </a:rPr>
              <a:t>COPROCESAMIENTO</a:t>
            </a:r>
          </a:p>
        </p:txBody>
      </p:sp>
      <p:sp>
        <p:nvSpPr>
          <p:cNvPr id="53" name="Forma libre: forma 52">
            <a:extLst>
              <a:ext uri="{FF2B5EF4-FFF2-40B4-BE49-F238E27FC236}">
                <a16:creationId xmlns:a16="http://schemas.microsoft.com/office/drawing/2014/main" id="{FDE1A10A-FB5F-0C94-21B2-16FC379A8465}"/>
              </a:ext>
            </a:extLst>
          </p:cNvPr>
          <p:cNvSpPr/>
          <p:nvPr/>
        </p:nvSpPr>
        <p:spPr>
          <a:xfrm>
            <a:off x="11056403" y="6602649"/>
            <a:ext cx="701919" cy="474713"/>
          </a:xfrm>
          <a:custGeom>
            <a:avLst/>
            <a:gdLst>
              <a:gd name="connsiteX0" fmla="*/ 309563 w 309562"/>
              <a:gd name="connsiteY0" fmla="*/ 147447 h 209359"/>
              <a:gd name="connsiteX1" fmla="*/ 244697 w 309562"/>
              <a:gd name="connsiteY1" fmla="*/ 85630 h 209359"/>
              <a:gd name="connsiteX2" fmla="*/ 237649 w 309562"/>
              <a:gd name="connsiteY2" fmla="*/ 86010 h 209359"/>
              <a:gd name="connsiteX3" fmla="*/ 237839 w 309562"/>
              <a:gd name="connsiteY3" fmla="*/ 80582 h 209359"/>
              <a:gd name="connsiteX4" fmla="*/ 157258 w 309562"/>
              <a:gd name="connsiteY4" fmla="*/ 0 h 209359"/>
              <a:gd name="connsiteX5" fmla="*/ 102489 w 309562"/>
              <a:gd name="connsiteY5" fmla="*/ 21527 h 209359"/>
              <a:gd name="connsiteX6" fmla="*/ 76962 w 309562"/>
              <a:gd name="connsiteY6" fmla="*/ 74009 h 209359"/>
              <a:gd name="connsiteX7" fmla="*/ 68008 w 309562"/>
              <a:gd name="connsiteY7" fmla="*/ 73438 h 209359"/>
              <a:gd name="connsiteX8" fmla="*/ 0 w 309562"/>
              <a:gd name="connsiteY8" fmla="*/ 141446 h 209359"/>
              <a:gd name="connsiteX9" fmla="*/ 67532 w 309562"/>
              <a:gd name="connsiteY9" fmla="*/ 209359 h 209359"/>
              <a:gd name="connsiteX10" fmla="*/ 135446 w 309562"/>
              <a:gd name="connsiteY10" fmla="*/ 209359 h 209359"/>
              <a:gd name="connsiteX11" fmla="*/ 139922 w 309562"/>
              <a:gd name="connsiteY11" fmla="*/ 207454 h 209359"/>
              <a:gd name="connsiteX12" fmla="*/ 141637 w 309562"/>
              <a:gd name="connsiteY12" fmla="*/ 202882 h 209359"/>
              <a:gd name="connsiteX13" fmla="*/ 141637 w 309562"/>
              <a:gd name="connsiteY13" fmla="*/ 202692 h 209359"/>
              <a:gd name="connsiteX14" fmla="*/ 141637 w 309562"/>
              <a:gd name="connsiteY14" fmla="*/ 152019 h 209359"/>
              <a:gd name="connsiteX15" fmla="*/ 135446 w 309562"/>
              <a:gd name="connsiteY15" fmla="*/ 145828 h 209359"/>
              <a:gd name="connsiteX16" fmla="*/ 126778 w 309562"/>
              <a:gd name="connsiteY16" fmla="*/ 145828 h 209359"/>
              <a:gd name="connsiteX17" fmla="*/ 153829 w 309562"/>
              <a:gd name="connsiteY17" fmla="*/ 112490 h 209359"/>
              <a:gd name="connsiteX18" fmla="*/ 155734 w 309562"/>
              <a:gd name="connsiteY18" fmla="*/ 112490 h 209359"/>
              <a:gd name="connsiteX19" fmla="*/ 182785 w 309562"/>
              <a:gd name="connsiteY19" fmla="*/ 145828 h 209359"/>
              <a:gd name="connsiteX20" fmla="*/ 174117 w 309562"/>
              <a:gd name="connsiteY20" fmla="*/ 145828 h 209359"/>
              <a:gd name="connsiteX21" fmla="*/ 167926 w 309562"/>
              <a:gd name="connsiteY21" fmla="*/ 152019 h 209359"/>
              <a:gd name="connsiteX22" fmla="*/ 167926 w 309562"/>
              <a:gd name="connsiteY22" fmla="*/ 202692 h 209359"/>
              <a:gd name="connsiteX23" fmla="*/ 167926 w 309562"/>
              <a:gd name="connsiteY23" fmla="*/ 203073 h 209359"/>
              <a:gd name="connsiteX24" fmla="*/ 174117 w 309562"/>
              <a:gd name="connsiteY24" fmla="*/ 209264 h 209359"/>
              <a:gd name="connsiteX25" fmla="*/ 244983 w 309562"/>
              <a:gd name="connsiteY25" fmla="*/ 209264 h 209359"/>
              <a:gd name="connsiteX26" fmla="*/ 309563 w 309562"/>
              <a:gd name="connsiteY26" fmla="*/ 147447 h 209359"/>
              <a:gd name="connsiteX27" fmla="*/ 244888 w 309562"/>
              <a:gd name="connsiteY27" fmla="*/ 196882 h 209359"/>
              <a:gd name="connsiteX28" fmla="*/ 180308 w 309562"/>
              <a:gd name="connsiteY28" fmla="*/ 196882 h 209359"/>
              <a:gd name="connsiteX29" fmla="*/ 180308 w 309562"/>
              <a:gd name="connsiteY29" fmla="*/ 158210 h 209359"/>
              <a:gd name="connsiteX30" fmla="*/ 186118 w 309562"/>
              <a:gd name="connsiteY30" fmla="*/ 158210 h 209359"/>
              <a:gd name="connsiteX31" fmla="*/ 196977 w 309562"/>
              <a:gd name="connsiteY31" fmla="*/ 152400 h 209359"/>
              <a:gd name="connsiteX32" fmla="*/ 194881 w 309562"/>
              <a:gd name="connsiteY32" fmla="*/ 140875 h 209359"/>
              <a:gd name="connsiteX33" fmla="*/ 165354 w 309562"/>
              <a:gd name="connsiteY33" fmla="*/ 104584 h 209359"/>
              <a:gd name="connsiteX34" fmla="*/ 154781 w 309562"/>
              <a:gd name="connsiteY34" fmla="*/ 99346 h 209359"/>
              <a:gd name="connsiteX35" fmla="*/ 144209 w 309562"/>
              <a:gd name="connsiteY35" fmla="*/ 104584 h 209359"/>
              <a:gd name="connsiteX36" fmla="*/ 114681 w 309562"/>
              <a:gd name="connsiteY36" fmla="*/ 140875 h 209359"/>
              <a:gd name="connsiteX37" fmla="*/ 112585 w 309562"/>
              <a:gd name="connsiteY37" fmla="*/ 152400 h 209359"/>
              <a:gd name="connsiteX38" fmla="*/ 123444 w 309562"/>
              <a:gd name="connsiteY38" fmla="*/ 158210 h 209359"/>
              <a:gd name="connsiteX39" fmla="*/ 129254 w 309562"/>
              <a:gd name="connsiteY39" fmla="*/ 158210 h 209359"/>
              <a:gd name="connsiteX40" fmla="*/ 129254 w 309562"/>
              <a:gd name="connsiteY40" fmla="*/ 196882 h 209359"/>
              <a:gd name="connsiteX41" fmla="*/ 67723 w 309562"/>
              <a:gd name="connsiteY41" fmla="*/ 196882 h 209359"/>
              <a:gd name="connsiteX42" fmla="*/ 12478 w 309562"/>
              <a:gd name="connsiteY42" fmla="*/ 141351 h 209359"/>
              <a:gd name="connsiteX43" fmla="*/ 68008 w 309562"/>
              <a:gd name="connsiteY43" fmla="*/ 85820 h 209359"/>
              <a:gd name="connsiteX44" fmla="*/ 75343 w 309562"/>
              <a:gd name="connsiteY44" fmla="*/ 86296 h 209359"/>
              <a:gd name="connsiteX45" fmla="*/ 81725 w 309562"/>
              <a:gd name="connsiteY45" fmla="*/ 87154 h 209359"/>
              <a:gd name="connsiteX46" fmla="*/ 86487 w 309562"/>
              <a:gd name="connsiteY46" fmla="*/ 85820 h 209359"/>
              <a:gd name="connsiteX47" fmla="*/ 88773 w 309562"/>
              <a:gd name="connsiteY47" fmla="*/ 81439 h 209359"/>
              <a:gd name="connsiteX48" fmla="*/ 89249 w 309562"/>
              <a:gd name="connsiteY48" fmla="*/ 74962 h 209359"/>
              <a:gd name="connsiteX49" fmla="*/ 110871 w 309562"/>
              <a:gd name="connsiteY49" fmla="*/ 30480 h 209359"/>
              <a:gd name="connsiteX50" fmla="*/ 157163 w 309562"/>
              <a:gd name="connsiteY50" fmla="*/ 12287 h 209359"/>
              <a:gd name="connsiteX51" fmla="*/ 225266 w 309562"/>
              <a:gd name="connsiteY51" fmla="*/ 80391 h 209359"/>
              <a:gd name="connsiteX52" fmla="*/ 225076 w 309562"/>
              <a:gd name="connsiteY52" fmla="*/ 85058 h 209359"/>
              <a:gd name="connsiteX53" fmla="*/ 224600 w 309562"/>
              <a:gd name="connsiteY53" fmla="*/ 92297 h 209359"/>
              <a:gd name="connsiteX54" fmla="*/ 226504 w 309562"/>
              <a:gd name="connsiteY54" fmla="*/ 97155 h 209359"/>
              <a:gd name="connsiteX55" fmla="*/ 231458 w 309562"/>
              <a:gd name="connsiteY55" fmla="*/ 98870 h 209359"/>
              <a:gd name="connsiteX56" fmla="*/ 238696 w 309562"/>
              <a:gd name="connsiteY56" fmla="*/ 98107 h 209359"/>
              <a:gd name="connsiteX57" fmla="*/ 244507 w 309562"/>
              <a:gd name="connsiteY57" fmla="*/ 97822 h 209359"/>
              <a:gd name="connsiteX58" fmla="*/ 296989 w 309562"/>
              <a:gd name="connsiteY58" fmla="*/ 147257 h 209359"/>
              <a:gd name="connsiteX59" fmla="*/ 244792 w 309562"/>
              <a:gd name="connsiteY59" fmla="*/ 196691 h 20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09562" h="209359">
                <a:moveTo>
                  <a:pt x="309563" y="147447"/>
                </a:moveTo>
                <a:cubicBezTo>
                  <a:pt x="309563" y="113348"/>
                  <a:pt x="280416" y="85630"/>
                  <a:pt x="244697" y="85630"/>
                </a:cubicBezTo>
                <a:cubicBezTo>
                  <a:pt x="242411" y="85630"/>
                  <a:pt x="240030" y="85725"/>
                  <a:pt x="237649" y="86010"/>
                </a:cubicBezTo>
                <a:cubicBezTo>
                  <a:pt x="237744" y="84106"/>
                  <a:pt x="237839" y="82296"/>
                  <a:pt x="237839" y="80582"/>
                </a:cubicBezTo>
                <a:cubicBezTo>
                  <a:pt x="237839" y="36195"/>
                  <a:pt x="201739" y="0"/>
                  <a:pt x="157258" y="0"/>
                </a:cubicBezTo>
                <a:cubicBezTo>
                  <a:pt x="136874" y="0"/>
                  <a:pt x="117443" y="7620"/>
                  <a:pt x="102489" y="21527"/>
                </a:cubicBezTo>
                <a:cubicBezTo>
                  <a:pt x="87630" y="35243"/>
                  <a:pt x="78581" y="53911"/>
                  <a:pt x="76962" y="74009"/>
                </a:cubicBezTo>
                <a:cubicBezTo>
                  <a:pt x="74009" y="73628"/>
                  <a:pt x="70961" y="73438"/>
                  <a:pt x="68008" y="73438"/>
                </a:cubicBezTo>
                <a:cubicBezTo>
                  <a:pt x="30575" y="73438"/>
                  <a:pt x="0" y="103917"/>
                  <a:pt x="0" y="141446"/>
                </a:cubicBezTo>
                <a:cubicBezTo>
                  <a:pt x="0" y="178975"/>
                  <a:pt x="30289" y="209169"/>
                  <a:pt x="67532" y="209359"/>
                </a:cubicBezTo>
                <a:lnTo>
                  <a:pt x="135446" y="209359"/>
                </a:lnTo>
                <a:cubicBezTo>
                  <a:pt x="137160" y="209359"/>
                  <a:pt x="138779" y="208693"/>
                  <a:pt x="139922" y="207454"/>
                </a:cubicBezTo>
                <a:cubicBezTo>
                  <a:pt x="141065" y="206216"/>
                  <a:pt x="141732" y="204597"/>
                  <a:pt x="141637" y="202882"/>
                </a:cubicBezTo>
                <a:cubicBezTo>
                  <a:pt x="141637" y="202882"/>
                  <a:pt x="141637" y="202787"/>
                  <a:pt x="141637" y="202692"/>
                </a:cubicBezTo>
                <a:lnTo>
                  <a:pt x="141637" y="152019"/>
                </a:lnTo>
                <a:cubicBezTo>
                  <a:pt x="141637" y="148590"/>
                  <a:pt x="138875" y="145828"/>
                  <a:pt x="135446" y="145828"/>
                </a:cubicBezTo>
                <a:lnTo>
                  <a:pt x="126778" y="145828"/>
                </a:lnTo>
                <a:lnTo>
                  <a:pt x="153829" y="112490"/>
                </a:lnTo>
                <a:cubicBezTo>
                  <a:pt x="154496" y="111728"/>
                  <a:pt x="155067" y="111728"/>
                  <a:pt x="155734" y="112490"/>
                </a:cubicBezTo>
                <a:lnTo>
                  <a:pt x="182785" y="145828"/>
                </a:lnTo>
                <a:lnTo>
                  <a:pt x="174117" y="145828"/>
                </a:lnTo>
                <a:cubicBezTo>
                  <a:pt x="170688" y="145828"/>
                  <a:pt x="167926" y="148590"/>
                  <a:pt x="167926" y="152019"/>
                </a:cubicBezTo>
                <a:lnTo>
                  <a:pt x="167926" y="202692"/>
                </a:lnTo>
                <a:cubicBezTo>
                  <a:pt x="167926" y="202692"/>
                  <a:pt x="167926" y="202978"/>
                  <a:pt x="167926" y="203073"/>
                </a:cubicBezTo>
                <a:cubicBezTo>
                  <a:pt x="167926" y="206502"/>
                  <a:pt x="170688" y="209264"/>
                  <a:pt x="174117" y="209264"/>
                </a:cubicBezTo>
                <a:lnTo>
                  <a:pt x="244983" y="209264"/>
                </a:lnTo>
                <a:cubicBezTo>
                  <a:pt x="280606" y="209074"/>
                  <a:pt x="309563" y="181356"/>
                  <a:pt x="309563" y="147447"/>
                </a:cubicBezTo>
                <a:close/>
                <a:moveTo>
                  <a:pt x="244888" y="196882"/>
                </a:moveTo>
                <a:lnTo>
                  <a:pt x="180308" y="196882"/>
                </a:lnTo>
                <a:cubicBezTo>
                  <a:pt x="180308" y="196882"/>
                  <a:pt x="180308" y="158210"/>
                  <a:pt x="180308" y="158210"/>
                </a:cubicBezTo>
                <a:lnTo>
                  <a:pt x="186118" y="158210"/>
                </a:lnTo>
                <a:cubicBezTo>
                  <a:pt x="193453" y="158210"/>
                  <a:pt x="196120" y="154210"/>
                  <a:pt x="196977" y="152400"/>
                </a:cubicBezTo>
                <a:cubicBezTo>
                  <a:pt x="197739" y="150686"/>
                  <a:pt x="199168" y="146209"/>
                  <a:pt x="194881" y="140875"/>
                </a:cubicBezTo>
                <a:lnTo>
                  <a:pt x="165354" y="104584"/>
                </a:lnTo>
                <a:cubicBezTo>
                  <a:pt x="162687" y="101251"/>
                  <a:pt x="158782" y="99346"/>
                  <a:pt x="154781" y="99346"/>
                </a:cubicBezTo>
                <a:cubicBezTo>
                  <a:pt x="150781" y="99346"/>
                  <a:pt x="146875" y="101251"/>
                  <a:pt x="144209" y="104584"/>
                </a:cubicBezTo>
                <a:lnTo>
                  <a:pt x="114681" y="140875"/>
                </a:lnTo>
                <a:cubicBezTo>
                  <a:pt x="110395" y="146209"/>
                  <a:pt x="111823" y="150686"/>
                  <a:pt x="112585" y="152400"/>
                </a:cubicBezTo>
                <a:cubicBezTo>
                  <a:pt x="113443" y="154114"/>
                  <a:pt x="116110" y="158210"/>
                  <a:pt x="123444" y="158210"/>
                </a:cubicBezTo>
                <a:lnTo>
                  <a:pt x="129254" y="158210"/>
                </a:lnTo>
                <a:lnTo>
                  <a:pt x="129254" y="196882"/>
                </a:lnTo>
                <a:lnTo>
                  <a:pt x="67723" y="196882"/>
                </a:lnTo>
                <a:cubicBezTo>
                  <a:pt x="37243" y="196691"/>
                  <a:pt x="12478" y="171831"/>
                  <a:pt x="12478" y="141351"/>
                </a:cubicBezTo>
                <a:cubicBezTo>
                  <a:pt x="12478" y="110871"/>
                  <a:pt x="37433" y="85820"/>
                  <a:pt x="68008" y="85820"/>
                </a:cubicBezTo>
                <a:cubicBezTo>
                  <a:pt x="70485" y="85820"/>
                  <a:pt x="72962" y="86010"/>
                  <a:pt x="75343" y="86296"/>
                </a:cubicBezTo>
                <a:lnTo>
                  <a:pt x="81725" y="87154"/>
                </a:lnTo>
                <a:cubicBezTo>
                  <a:pt x="83439" y="87344"/>
                  <a:pt x="85154" y="86868"/>
                  <a:pt x="86487" y="85820"/>
                </a:cubicBezTo>
                <a:cubicBezTo>
                  <a:pt x="87821" y="84773"/>
                  <a:pt x="88678" y="83153"/>
                  <a:pt x="88773" y="81439"/>
                </a:cubicBezTo>
                <a:lnTo>
                  <a:pt x="89249" y="74962"/>
                </a:lnTo>
                <a:cubicBezTo>
                  <a:pt x="90583" y="57912"/>
                  <a:pt x="98298" y="42196"/>
                  <a:pt x="110871" y="30480"/>
                </a:cubicBezTo>
                <a:cubicBezTo>
                  <a:pt x="123539" y="18764"/>
                  <a:pt x="139922" y="12287"/>
                  <a:pt x="157163" y="12287"/>
                </a:cubicBezTo>
                <a:cubicBezTo>
                  <a:pt x="194691" y="12287"/>
                  <a:pt x="225266" y="42863"/>
                  <a:pt x="225266" y="80391"/>
                </a:cubicBezTo>
                <a:cubicBezTo>
                  <a:pt x="225266" y="81915"/>
                  <a:pt x="225266" y="83534"/>
                  <a:pt x="225076" y="85058"/>
                </a:cubicBezTo>
                <a:lnTo>
                  <a:pt x="224600" y="92297"/>
                </a:lnTo>
                <a:cubicBezTo>
                  <a:pt x="224504" y="94107"/>
                  <a:pt x="225171" y="95917"/>
                  <a:pt x="226504" y="97155"/>
                </a:cubicBezTo>
                <a:cubicBezTo>
                  <a:pt x="227838" y="98393"/>
                  <a:pt x="229648" y="99060"/>
                  <a:pt x="231458" y="98870"/>
                </a:cubicBezTo>
                <a:lnTo>
                  <a:pt x="238696" y="98107"/>
                </a:lnTo>
                <a:cubicBezTo>
                  <a:pt x="240697" y="97917"/>
                  <a:pt x="242602" y="97822"/>
                  <a:pt x="244507" y="97822"/>
                </a:cubicBezTo>
                <a:cubicBezTo>
                  <a:pt x="273463" y="97822"/>
                  <a:pt x="296989" y="120015"/>
                  <a:pt x="296989" y="147257"/>
                </a:cubicBezTo>
                <a:cubicBezTo>
                  <a:pt x="296989" y="174498"/>
                  <a:pt x="273558" y="196501"/>
                  <a:pt x="244792" y="196691"/>
                </a:cubicBezTo>
                <a:close/>
              </a:path>
            </a:pathLst>
          </a:custGeom>
          <a:solidFill>
            <a:srgbClr val="ED312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AR"/>
          </a:p>
        </p:txBody>
      </p:sp>
      <p:grpSp>
        <p:nvGrpSpPr>
          <p:cNvPr id="54" name="Gráfico 899">
            <a:extLst>
              <a:ext uri="{FF2B5EF4-FFF2-40B4-BE49-F238E27FC236}">
                <a16:creationId xmlns:a16="http://schemas.microsoft.com/office/drawing/2014/main" id="{BDF5B368-C451-0C72-EACD-B8032C1421E5}"/>
              </a:ext>
            </a:extLst>
          </p:cNvPr>
          <p:cNvGrpSpPr/>
          <p:nvPr/>
        </p:nvGrpSpPr>
        <p:grpSpPr>
          <a:xfrm>
            <a:off x="11012019" y="3338830"/>
            <a:ext cx="790686" cy="661634"/>
            <a:chOff x="8282733" y="6673424"/>
            <a:chExt cx="348710" cy="291795"/>
          </a:xfrm>
          <a:solidFill>
            <a:srgbClr val="ED3123"/>
          </a:solidFill>
        </p:grpSpPr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9D442599-E764-35FF-6784-ED7C0AEEFD31}"/>
                </a:ext>
              </a:extLst>
            </p:cNvPr>
            <p:cNvSpPr/>
            <p:nvPr/>
          </p:nvSpPr>
          <p:spPr>
            <a:xfrm>
              <a:off x="8417048" y="6750859"/>
              <a:ext cx="214394" cy="214360"/>
            </a:xfrm>
            <a:custGeom>
              <a:avLst/>
              <a:gdLst>
                <a:gd name="connsiteX0" fmla="*/ 199298 w 214394"/>
                <a:gd name="connsiteY0" fmla="*/ 149305 h 214360"/>
                <a:gd name="connsiteX1" fmla="*/ 207965 w 214394"/>
                <a:gd name="connsiteY1" fmla="*/ 143399 h 214360"/>
                <a:gd name="connsiteX2" fmla="*/ 214252 w 214394"/>
                <a:gd name="connsiteY2" fmla="*/ 110538 h 214360"/>
                <a:gd name="connsiteX3" fmla="*/ 213109 w 214394"/>
                <a:gd name="connsiteY3" fmla="*/ 105013 h 214360"/>
                <a:gd name="connsiteX4" fmla="*/ 208347 w 214394"/>
                <a:gd name="connsiteY4" fmla="*/ 101870 h 214360"/>
                <a:gd name="connsiteX5" fmla="*/ 195678 w 214394"/>
                <a:gd name="connsiteY5" fmla="*/ 99489 h 214360"/>
                <a:gd name="connsiteX6" fmla="*/ 191392 w 214394"/>
                <a:gd name="connsiteY6" fmla="*/ 79105 h 214360"/>
                <a:gd name="connsiteX7" fmla="*/ 202060 w 214394"/>
                <a:gd name="connsiteY7" fmla="*/ 71866 h 214360"/>
                <a:gd name="connsiteX8" fmla="*/ 204060 w 214394"/>
                <a:gd name="connsiteY8" fmla="*/ 61579 h 214360"/>
                <a:gd name="connsiteX9" fmla="*/ 185296 w 214394"/>
                <a:gd name="connsiteY9" fmla="*/ 33957 h 214360"/>
                <a:gd name="connsiteX10" fmla="*/ 180534 w 214394"/>
                <a:gd name="connsiteY10" fmla="*/ 30814 h 214360"/>
                <a:gd name="connsiteX11" fmla="*/ 175009 w 214394"/>
                <a:gd name="connsiteY11" fmla="*/ 31957 h 214360"/>
                <a:gd name="connsiteX12" fmla="*/ 164341 w 214394"/>
                <a:gd name="connsiteY12" fmla="*/ 39196 h 214360"/>
                <a:gd name="connsiteX13" fmla="*/ 146910 w 214394"/>
                <a:gd name="connsiteY13" fmla="*/ 27766 h 214360"/>
                <a:gd name="connsiteX14" fmla="*/ 149292 w 214394"/>
                <a:gd name="connsiteY14" fmla="*/ 15097 h 214360"/>
                <a:gd name="connsiteX15" fmla="*/ 143386 w 214394"/>
                <a:gd name="connsiteY15" fmla="*/ 6430 h 214360"/>
                <a:gd name="connsiteX16" fmla="*/ 110525 w 214394"/>
                <a:gd name="connsiteY16" fmla="*/ 143 h 214360"/>
                <a:gd name="connsiteX17" fmla="*/ 105000 w 214394"/>
                <a:gd name="connsiteY17" fmla="*/ 1286 h 214360"/>
                <a:gd name="connsiteX18" fmla="*/ 101857 w 214394"/>
                <a:gd name="connsiteY18" fmla="*/ 6048 h 214360"/>
                <a:gd name="connsiteX19" fmla="*/ 99476 w 214394"/>
                <a:gd name="connsiteY19" fmla="*/ 18717 h 214360"/>
                <a:gd name="connsiteX20" fmla="*/ 79092 w 214394"/>
                <a:gd name="connsiteY20" fmla="*/ 23003 h 214360"/>
                <a:gd name="connsiteX21" fmla="*/ 71853 w 214394"/>
                <a:gd name="connsiteY21" fmla="*/ 12335 h 214360"/>
                <a:gd name="connsiteX22" fmla="*/ 67091 w 214394"/>
                <a:gd name="connsiteY22" fmla="*/ 9192 h 214360"/>
                <a:gd name="connsiteX23" fmla="*/ 61566 w 214394"/>
                <a:gd name="connsiteY23" fmla="*/ 10335 h 214360"/>
                <a:gd name="connsiteX24" fmla="*/ 33944 w 214394"/>
                <a:gd name="connsiteY24" fmla="*/ 29099 h 214360"/>
                <a:gd name="connsiteX25" fmla="*/ 30801 w 214394"/>
                <a:gd name="connsiteY25" fmla="*/ 33862 h 214360"/>
                <a:gd name="connsiteX26" fmla="*/ 31944 w 214394"/>
                <a:gd name="connsiteY26" fmla="*/ 39386 h 214360"/>
                <a:gd name="connsiteX27" fmla="*/ 39183 w 214394"/>
                <a:gd name="connsiteY27" fmla="*/ 50054 h 214360"/>
                <a:gd name="connsiteX28" fmla="*/ 27752 w 214394"/>
                <a:gd name="connsiteY28" fmla="*/ 67485 h 214360"/>
                <a:gd name="connsiteX29" fmla="*/ 15084 w 214394"/>
                <a:gd name="connsiteY29" fmla="*/ 65103 h 214360"/>
                <a:gd name="connsiteX30" fmla="*/ 9560 w 214394"/>
                <a:gd name="connsiteY30" fmla="*/ 66246 h 214360"/>
                <a:gd name="connsiteX31" fmla="*/ 6417 w 214394"/>
                <a:gd name="connsiteY31" fmla="*/ 71009 h 214360"/>
                <a:gd name="connsiteX32" fmla="*/ 130 w 214394"/>
                <a:gd name="connsiteY32" fmla="*/ 103870 h 214360"/>
                <a:gd name="connsiteX33" fmla="*/ 6035 w 214394"/>
                <a:gd name="connsiteY33" fmla="*/ 112538 h 214360"/>
                <a:gd name="connsiteX34" fmla="*/ 18704 w 214394"/>
                <a:gd name="connsiteY34" fmla="*/ 114920 h 214360"/>
                <a:gd name="connsiteX35" fmla="*/ 22895 w 214394"/>
                <a:gd name="connsiteY35" fmla="*/ 135303 h 214360"/>
                <a:gd name="connsiteX36" fmla="*/ 12227 w 214394"/>
                <a:gd name="connsiteY36" fmla="*/ 142542 h 214360"/>
                <a:gd name="connsiteX37" fmla="*/ 9084 w 214394"/>
                <a:gd name="connsiteY37" fmla="*/ 147304 h 214360"/>
                <a:gd name="connsiteX38" fmla="*/ 10227 w 214394"/>
                <a:gd name="connsiteY38" fmla="*/ 152829 h 214360"/>
                <a:gd name="connsiteX39" fmla="*/ 28991 w 214394"/>
                <a:gd name="connsiteY39" fmla="*/ 180452 h 214360"/>
                <a:gd name="connsiteX40" fmla="*/ 33753 w 214394"/>
                <a:gd name="connsiteY40" fmla="*/ 183594 h 214360"/>
                <a:gd name="connsiteX41" fmla="*/ 39278 w 214394"/>
                <a:gd name="connsiteY41" fmla="*/ 182451 h 214360"/>
                <a:gd name="connsiteX42" fmla="*/ 49946 w 214394"/>
                <a:gd name="connsiteY42" fmla="*/ 175212 h 214360"/>
                <a:gd name="connsiteX43" fmla="*/ 67377 w 214394"/>
                <a:gd name="connsiteY43" fmla="*/ 186642 h 214360"/>
                <a:gd name="connsiteX44" fmla="*/ 64995 w 214394"/>
                <a:gd name="connsiteY44" fmla="*/ 199311 h 214360"/>
                <a:gd name="connsiteX45" fmla="*/ 70901 w 214394"/>
                <a:gd name="connsiteY45" fmla="*/ 207978 h 214360"/>
                <a:gd name="connsiteX46" fmla="*/ 103762 w 214394"/>
                <a:gd name="connsiteY46" fmla="*/ 214265 h 214360"/>
                <a:gd name="connsiteX47" fmla="*/ 105191 w 214394"/>
                <a:gd name="connsiteY47" fmla="*/ 214361 h 214360"/>
                <a:gd name="connsiteX48" fmla="*/ 112525 w 214394"/>
                <a:gd name="connsiteY48" fmla="*/ 208360 h 214360"/>
                <a:gd name="connsiteX49" fmla="*/ 114906 w 214394"/>
                <a:gd name="connsiteY49" fmla="*/ 195691 h 214360"/>
                <a:gd name="connsiteX50" fmla="*/ 135290 w 214394"/>
                <a:gd name="connsiteY50" fmla="*/ 191405 h 214360"/>
                <a:gd name="connsiteX51" fmla="*/ 142529 w 214394"/>
                <a:gd name="connsiteY51" fmla="*/ 202073 h 214360"/>
                <a:gd name="connsiteX52" fmla="*/ 147291 w 214394"/>
                <a:gd name="connsiteY52" fmla="*/ 205216 h 214360"/>
                <a:gd name="connsiteX53" fmla="*/ 152816 w 214394"/>
                <a:gd name="connsiteY53" fmla="*/ 204073 h 214360"/>
                <a:gd name="connsiteX54" fmla="*/ 180438 w 214394"/>
                <a:gd name="connsiteY54" fmla="*/ 185309 h 214360"/>
                <a:gd name="connsiteX55" fmla="*/ 182439 w 214394"/>
                <a:gd name="connsiteY55" fmla="*/ 175022 h 214360"/>
                <a:gd name="connsiteX56" fmla="*/ 175200 w 214394"/>
                <a:gd name="connsiteY56" fmla="*/ 164354 h 214360"/>
                <a:gd name="connsiteX57" fmla="*/ 186630 w 214394"/>
                <a:gd name="connsiteY57" fmla="*/ 146923 h 214360"/>
                <a:gd name="connsiteX58" fmla="*/ 199298 w 214394"/>
                <a:gd name="connsiteY58" fmla="*/ 149305 h 214360"/>
                <a:gd name="connsiteX59" fmla="*/ 175390 w 214394"/>
                <a:gd name="connsiteY59" fmla="*/ 135684 h 214360"/>
                <a:gd name="connsiteX60" fmla="*/ 160340 w 214394"/>
                <a:gd name="connsiteY60" fmla="*/ 158544 h 214360"/>
                <a:gd name="connsiteX61" fmla="*/ 159579 w 214394"/>
                <a:gd name="connsiteY61" fmla="*/ 167878 h 214360"/>
                <a:gd name="connsiteX62" fmla="*/ 165960 w 214394"/>
                <a:gd name="connsiteY62" fmla="*/ 177213 h 214360"/>
                <a:gd name="connsiteX63" fmla="*/ 150625 w 214394"/>
                <a:gd name="connsiteY63" fmla="*/ 187690 h 214360"/>
                <a:gd name="connsiteX64" fmla="*/ 144243 w 214394"/>
                <a:gd name="connsiteY64" fmla="*/ 178356 h 214360"/>
                <a:gd name="connsiteX65" fmla="*/ 135290 w 214394"/>
                <a:gd name="connsiteY65" fmla="*/ 175689 h 214360"/>
                <a:gd name="connsiteX66" fmla="*/ 108525 w 214394"/>
                <a:gd name="connsiteY66" fmla="*/ 181213 h 214360"/>
                <a:gd name="connsiteX67" fmla="*/ 101381 w 214394"/>
                <a:gd name="connsiteY67" fmla="*/ 187214 h 214360"/>
                <a:gd name="connsiteX68" fmla="*/ 99285 w 214394"/>
                <a:gd name="connsiteY68" fmla="*/ 198358 h 214360"/>
                <a:gd name="connsiteX69" fmla="*/ 81093 w 214394"/>
                <a:gd name="connsiteY69" fmla="*/ 194834 h 214360"/>
                <a:gd name="connsiteX70" fmla="*/ 83188 w 214394"/>
                <a:gd name="connsiteY70" fmla="*/ 183690 h 214360"/>
                <a:gd name="connsiteX71" fmla="*/ 78711 w 214394"/>
                <a:gd name="connsiteY71" fmla="*/ 175403 h 214360"/>
                <a:gd name="connsiteX72" fmla="*/ 55851 w 214394"/>
                <a:gd name="connsiteY72" fmla="*/ 160353 h 214360"/>
                <a:gd name="connsiteX73" fmla="*/ 46517 w 214394"/>
                <a:gd name="connsiteY73" fmla="*/ 159496 h 214360"/>
                <a:gd name="connsiteX74" fmla="*/ 37182 w 214394"/>
                <a:gd name="connsiteY74" fmla="*/ 165878 h 214360"/>
                <a:gd name="connsiteX75" fmla="*/ 26705 w 214394"/>
                <a:gd name="connsiteY75" fmla="*/ 150543 h 214360"/>
                <a:gd name="connsiteX76" fmla="*/ 36039 w 214394"/>
                <a:gd name="connsiteY76" fmla="*/ 144161 h 214360"/>
                <a:gd name="connsiteX77" fmla="*/ 38706 w 214394"/>
                <a:gd name="connsiteY77" fmla="*/ 135208 h 214360"/>
                <a:gd name="connsiteX78" fmla="*/ 33182 w 214394"/>
                <a:gd name="connsiteY78" fmla="*/ 108442 h 214360"/>
                <a:gd name="connsiteX79" fmla="*/ 27181 w 214394"/>
                <a:gd name="connsiteY79" fmla="*/ 101298 h 214360"/>
                <a:gd name="connsiteX80" fmla="*/ 16037 w 214394"/>
                <a:gd name="connsiteY80" fmla="*/ 99203 h 214360"/>
                <a:gd name="connsiteX81" fmla="*/ 19561 w 214394"/>
                <a:gd name="connsiteY81" fmla="*/ 81011 h 214360"/>
                <a:gd name="connsiteX82" fmla="*/ 30705 w 214394"/>
                <a:gd name="connsiteY82" fmla="*/ 83106 h 214360"/>
                <a:gd name="connsiteX83" fmla="*/ 38992 w 214394"/>
                <a:gd name="connsiteY83" fmla="*/ 78629 h 214360"/>
                <a:gd name="connsiteX84" fmla="*/ 54042 w 214394"/>
                <a:gd name="connsiteY84" fmla="*/ 55769 h 214360"/>
                <a:gd name="connsiteX85" fmla="*/ 54804 w 214394"/>
                <a:gd name="connsiteY85" fmla="*/ 46435 h 214360"/>
                <a:gd name="connsiteX86" fmla="*/ 48422 w 214394"/>
                <a:gd name="connsiteY86" fmla="*/ 37100 h 214360"/>
                <a:gd name="connsiteX87" fmla="*/ 63757 w 214394"/>
                <a:gd name="connsiteY87" fmla="*/ 26718 h 214360"/>
                <a:gd name="connsiteX88" fmla="*/ 70139 w 214394"/>
                <a:gd name="connsiteY88" fmla="*/ 36052 h 214360"/>
                <a:gd name="connsiteX89" fmla="*/ 79092 w 214394"/>
                <a:gd name="connsiteY89" fmla="*/ 38720 h 214360"/>
                <a:gd name="connsiteX90" fmla="*/ 105858 w 214394"/>
                <a:gd name="connsiteY90" fmla="*/ 33195 h 214360"/>
                <a:gd name="connsiteX91" fmla="*/ 113001 w 214394"/>
                <a:gd name="connsiteY91" fmla="*/ 27194 h 214360"/>
                <a:gd name="connsiteX92" fmla="*/ 115097 w 214394"/>
                <a:gd name="connsiteY92" fmla="*/ 16050 h 214360"/>
                <a:gd name="connsiteX93" fmla="*/ 133290 w 214394"/>
                <a:gd name="connsiteY93" fmla="*/ 19574 h 214360"/>
                <a:gd name="connsiteX94" fmla="*/ 131194 w 214394"/>
                <a:gd name="connsiteY94" fmla="*/ 30718 h 214360"/>
                <a:gd name="connsiteX95" fmla="*/ 135671 w 214394"/>
                <a:gd name="connsiteY95" fmla="*/ 39005 h 214360"/>
                <a:gd name="connsiteX96" fmla="*/ 158531 w 214394"/>
                <a:gd name="connsiteY96" fmla="*/ 54055 h 214360"/>
                <a:gd name="connsiteX97" fmla="*/ 167865 w 214394"/>
                <a:gd name="connsiteY97" fmla="*/ 54817 h 214360"/>
                <a:gd name="connsiteX98" fmla="*/ 177200 w 214394"/>
                <a:gd name="connsiteY98" fmla="*/ 48435 h 214360"/>
                <a:gd name="connsiteX99" fmla="*/ 187677 w 214394"/>
                <a:gd name="connsiteY99" fmla="*/ 63770 h 214360"/>
                <a:gd name="connsiteX100" fmla="*/ 178343 w 214394"/>
                <a:gd name="connsiteY100" fmla="*/ 70152 h 214360"/>
                <a:gd name="connsiteX101" fmla="*/ 175676 w 214394"/>
                <a:gd name="connsiteY101" fmla="*/ 79105 h 214360"/>
                <a:gd name="connsiteX102" fmla="*/ 181200 w 214394"/>
                <a:gd name="connsiteY102" fmla="*/ 105871 h 214360"/>
                <a:gd name="connsiteX103" fmla="*/ 187201 w 214394"/>
                <a:gd name="connsiteY103" fmla="*/ 113014 h 214360"/>
                <a:gd name="connsiteX104" fmla="*/ 198345 w 214394"/>
                <a:gd name="connsiteY104" fmla="*/ 115110 h 214360"/>
                <a:gd name="connsiteX105" fmla="*/ 194821 w 214394"/>
                <a:gd name="connsiteY105" fmla="*/ 133303 h 214360"/>
                <a:gd name="connsiteX106" fmla="*/ 183677 w 214394"/>
                <a:gd name="connsiteY106" fmla="*/ 131207 h 214360"/>
                <a:gd name="connsiteX107" fmla="*/ 175390 w 214394"/>
                <a:gd name="connsiteY107" fmla="*/ 135684 h 21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214394" h="214360">
                  <a:moveTo>
                    <a:pt x="199298" y="149305"/>
                  </a:moveTo>
                  <a:cubicBezTo>
                    <a:pt x="203298" y="150067"/>
                    <a:pt x="207204" y="147400"/>
                    <a:pt x="207965" y="143399"/>
                  </a:cubicBezTo>
                  <a:lnTo>
                    <a:pt x="214252" y="110538"/>
                  </a:lnTo>
                  <a:cubicBezTo>
                    <a:pt x="214633" y="108633"/>
                    <a:pt x="214252" y="106633"/>
                    <a:pt x="213109" y="105013"/>
                  </a:cubicBezTo>
                  <a:cubicBezTo>
                    <a:pt x="211966" y="103394"/>
                    <a:pt x="210252" y="102251"/>
                    <a:pt x="208347" y="101870"/>
                  </a:cubicBezTo>
                  <a:lnTo>
                    <a:pt x="195678" y="99489"/>
                  </a:lnTo>
                  <a:cubicBezTo>
                    <a:pt x="195107" y="92535"/>
                    <a:pt x="193678" y="85678"/>
                    <a:pt x="191392" y="79105"/>
                  </a:cubicBezTo>
                  <a:lnTo>
                    <a:pt x="202060" y="71866"/>
                  </a:lnTo>
                  <a:cubicBezTo>
                    <a:pt x="205489" y="69580"/>
                    <a:pt x="206346" y="64913"/>
                    <a:pt x="204060" y="61579"/>
                  </a:cubicBezTo>
                  <a:lnTo>
                    <a:pt x="185296" y="33957"/>
                  </a:lnTo>
                  <a:cubicBezTo>
                    <a:pt x="184153" y="32337"/>
                    <a:pt x="182439" y="31194"/>
                    <a:pt x="180534" y="30814"/>
                  </a:cubicBezTo>
                  <a:cubicBezTo>
                    <a:pt x="178629" y="30433"/>
                    <a:pt x="176628" y="30814"/>
                    <a:pt x="175009" y="31957"/>
                  </a:cubicBezTo>
                  <a:lnTo>
                    <a:pt x="164341" y="39196"/>
                  </a:lnTo>
                  <a:cubicBezTo>
                    <a:pt x="159007" y="34719"/>
                    <a:pt x="153197" y="30814"/>
                    <a:pt x="146910" y="27766"/>
                  </a:cubicBezTo>
                  <a:lnTo>
                    <a:pt x="149292" y="15097"/>
                  </a:lnTo>
                  <a:cubicBezTo>
                    <a:pt x="150054" y="11097"/>
                    <a:pt x="147387" y="7192"/>
                    <a:pt x="143386" y="6430"/>
                  </a:cubicBezTo>
                  <a:lnTo>
                    <a:pt x="110525" y="143"/>
                  </a:lnTo>
                  <a:cubicBezTo>
                    <a:pt x="108620" y="-238"/>
                    <a:pt x="106619" y="143"/>
                    <a:pt x="105000" y="1286"/>
                  </a:cubicBezTo>
                  <a:cubicBezTo>
                    <a:pt x="103381" y="2429"/>
                    <a:pt x="102238" y="4144"/>
                    <a:pt x="101857" y="6048"/>
                  </a:cubicBezTo>
                  <a:lnTo>
                    <a:pt x="99476" y="18717"/>
                  </a:lnTo>
                  <a:cubicBezTo>
                    <a:pt x="92523" y="19288"/>
                    <a:pt x="85760" y="20717"/>
                    <a:pt x="79092" y="23003"/>
                  </a:cubicBezTo>
                  <a:lnTo>
                    <a:pt x="71853" y="12335"/>
                  </a:lnTo>
                  <a:cubicBezTo>
                    <a:pt x="70710" y="10716"/>
                    <a:pt x="68996" y="9573"/>
                    <a:pt x="67091" y="9192"/>
                  </a:cubicBezTo>
                  <a:cubicBezTo>
                    <a:pt x="65186" y="8811"/>
                    <a:pt x="63185" y="9192"/>
                    <a:pt x="61566" y="10335"/>
                  </a:cubicBezTo>
                  <a:lnTo>
                    <a:pt x="33944" y="29099"/>
                  </a:lnTo>
                  <a:cubicBezTo>
                    <a:pt x="32325" y="30242"/>
                    <a:pt x="31181" y="31957"/>
                    <a:pt x="30801" y="33862"/>
                  </a:cubicBezTo>
                  <a:cubicBezTo>
                    <a:pt x="30419" y="35767"/>
                    <a:pt x="30801" y="37767"/>
                    <a:pt x="31944" y="39386"/>
                  </a:cubicBezTo>
                  <a:lnTo>
                    <a:pt x="39183" y="50054"/>
                  </a:lnTo>
                  <a:cubicBezTo>
                    <a:pt x="34706" y="55388"/>
                    <a:pt x="30801" y="61198"/>
                    <a:pt x="27752" y="67485"/>
                  </a:cubicBezTo>
                  <a:lnTo>
                    <a:pt x="15084" y="65103"/>
                  </a:lnTo>
                  <a:cubicBezTo>
                    <a:pt x="13179" y="64723"/>
                    <a:pt x="11179" y="65103"/>
                    <a:pt x="9560" y="66246"/>
                  </a:cubicBezTo>
                  <a:cubicBezTo>
                    <a:pt x="7940" y="67389"/>
                    <a:pt x="6798" y="69104"/>
                    <a:pt x="6417" y="71009"/>
                  </a:cubicBezTo>
                  <a:lnTo>
                    <a:pt x="130" y="103870"/>
                  </a:lnTo>
                  <a:cubicBezTo>
                    <a:pt x="-632" y="107871"/>
                    <a:pt x="2035" y="111776"/>
                    <a:pt x="6035" y="112538"/>
                  </a:cubicBezTo>
                  <a:lnTo>
                    <a:pt x="18704" y="114920"/>
                  </a:lnTo>
                  <a:cubicBezTo>
                    <a:pt x="19275" y="121873"/>
                    <a:pt x="20704" y="128636"/>
                    <a:pt x="22895" y="135303"/>
                  </a:cubicBezTo>
                  <a:lnTo>
                    <a:pt x="12227" y="142542"/>
                  </a:lnTo>
                  <a:cubicBezTo>
                    <a:pt x="10608" y="143685"/>
                    <a:pt x="9464" y="145399"/>
                    <a:pt x="9084" y="147304"/>
                  </a:cubicBezTo>
                  <a:cubicBezTo>
                    <a:pt x="8702" y="149209"/>
                    <a:pt x="9084" y="151210"/>
                    <a:pt x="10227" y="152829"/>
                  </a:cubicBezTo>
                  <a:lnTo>
                    <a:pt x="28991" y="180452"/>
                  </a:lnTo>
                  <a:cubicBezTo>
                    <a:pt x="30134" y="182071"/>
                    <a:pt x="31848" y="183214"/>
                    <a:pt x="33753" y="183594"/>
                  </a:cubicBezTo>
                  <a:cubicBezTo>
                    <a:pt x="35658" y="183976"/>
                    <a:pt x="37659" y="183594"/>
                    <a:pt x="39278" y="182451"/>
                  </a:cubicBezTo>
                  <a:lnTo>
                    <a:pt x="49946" y="175212"/>
                  </a:lnTo>
                  <a:cubicBezTo>
                    <a:pt x="55280" y="179689"/>
                    <a:pt x="61090" y="183594"/>
                    <a:pt x="67377" y="186642"/>
                  </a:cubicBezTo>
                  <a:lnTo>
                    <a:pt x="64995" y="199311"/>
                  </a:lnTo>
                  <a:cubicBezTo>
                    <a:pt x="64233" y="203311"/>
                    <a:pt x="66900" y="207217"/>
                    <a:pt x="70901" y="207978"/>
                  </a:cubicBezTo>
                  <a:lnTo>
                    <a:pt x="103762" y="214265"/>
                  </a:lnTo>
                  <a:cubicBezTo>
                    <a:pt x="103762" y="214265"/>
                    <a:pt x="104715" y="214361"/>
                    <a:pt x="105191" y="214361"/>
                  </a:cubicBezTo>
                  <a:cubicBezTo>
                    <a:pt x="108715" y="214361"/>
                    <a:pt x="111763" y="211884"/>
                    <a:pt x="112525" y="208360"/>
                  </a:cubicBezTo>
                  <a:lnTo>
                    <a:pt x="114906" y="195691"/>
                  </a:lnTo>
                  <a:cubicBezTo>
                    <a:pt x="121860" y="195120"/>
                    <a:pt x="128622" y="193691"/>
                    <a:pt x="135290" y="191405"/>
                  </a:cubicBezTo>
                  <a:lnTo>
                    <a:pt x="142529" y="202073"/>
                  </a:lnTo>
                  <a:cubicBezTo>
                    <a:pt x="143672" y="203692"/>
                    <a:pt x="145386" y="204836"/>
                    <a:pt x="147291" y="205216"/>
                  </a:cubicBezTo>
                  <a:cubicBezTo>
                    <a:pt x="149196" y="205597"/>
                    <a:pt x="151197" y="205216"/>
                    <a:pt x="152816" y="204073"/>
                  </a:cubicBezTo>
                  <a:lnTo>
                    <a:pt x="180438" y="185309"/>
                  </a:lnTo>
                  <a:cubicBezTo>
                    <a:pt x="183867" y="183023"/>
                    <a:pt x="184725" y="178356"/>
                    <a:pt x="182439" y="175022"/>
                  </a:cubicBezTo>
                  <a:lnTo>
                    <a:pt x="175200" y="164354"/>
                  </a:lnTo>
                  <a:cubicBezTo>
                    <a:pt x="179676" y="159020"/>
                    <a:pt x="183581" y="153210"/>
                    <a:pt x="186630" y="146923"/>
                  </a:cubicBezTo>
                  <a:lnTo>
                    <a:pt x="199298" y="149305"/>
                  </a:lnTo>
                  <a:close/>
                  <a:moveTo>
                    <a:pt x="175390" y="135684"/>
                  </a:moveTo>
                  <a:cubicBezTo>
                    <a:pt x="171866" y="144161"/>
                    <a:pt x="166818" y="151877"/>
                    <a:pt x="160340" y="158544"/>
                  </a:cubicBezTo>
                  <a:cubicBezTo>
                    <a:pt x="157864" y="161116"/>
                    <a:pt x="157578" y="164926"/>
                    <a:pt x="159579" y="167878"/>
                  </a:cubicBezTo>
                  <a:lnTo>
                    <a:pt x="165960" y="177213"/>
                  </a:lnTo>
                  <a:lnTo>
                    <a:pt x="150625" y="187690"/>
                  </a:lnTo>
                  <a:lnTo>
                    <a:pt x="144243" y="178356"/>
                  </a:lnTo>
                  <a:cubicBezTo>
                    <a:pt x="142243" y="175403"/>
                    <a:pt x="138528" y="174355"/>
                    <a:pt x="135290" y="175689"/>
                  </a:cubicBezTo>
                  <a:cubicBezTo>
                    <a:pt x="126717" y="179213"/>
                    <a:pt x="117669" y="181118"/>
                    <a:pt x="108525" y="181213"/>
                  </a:cubicBezTo>
                  <a:cubicBezTo>
                    <a:pt x="105000" y="181213"/>
                    <a:pt x="102048" y="183785"/>
                    <a:pt x="101381" y="187214"/>
                  </a:cubicBezTo>
                  <a:lnTo>
                    <a:pt x="99285" y="198358"/>
                  </a:lnTo>
                  <a:lnTo>
                    <a:pt x="81093" y="194834"/>
                  </a:lnTo>
                  <a:lnTo>
                    <a:pt x="83188" y="183690"/>
                  </a:lnTo>
                  <a:cubicBezTo>
                    <a:pt x="83855" y="180261"/>
                    <a:pt x="81950" y="176832"/>
                    <a:pt x="78711" y="175403"/>
                  </a:cubicBezTo>
                  <a:cubicBezTo>
                    <a:pt x="70234" y="171879"/>
                    <a:pt x="62519" y="166830"/>
                    <a:pt x="55851" y="160353"/>
                  </a:cubicBezTo>
                  <a:cubicBezTo>
                    <a:pt x="53280" y="157877"/>
                    <a:pt x="49374" y="157591"/>
                    <a:pt x="46517" y="159496"/>
                  </a:cubicBezTo>
                  <a:lnTo>
                    <a:pt x="37182" y="165878"/>
                  </a:lnTo>
                  <a:lnTo>
                    <a:pt x="26705" y="150543"/>
                  </a:lnTo>
                  <a:lnTo>
                    <a:pt x="36039" y="144161"/>
                  </a:lnTo>
                  <a:cubicBezTo>
                    <a:pt x="38992" y="142161"/>
                    <a:pt x="40040" y="138446"/>
                    <a:pt x="38706" y="135208"/>
                  </a:cubicBezTo>
                  <a:cubicBezTo>
                    <a:pt x="35182" y="126635"/>
                    <a:pt x="33277" y="117682"/>
                    <a:pt x="33182" y="108442"/>
                  </a:cubicBezTo>
                  <a:cubicBezTo>
                    <a:pt x="33182" y="104918"/>
                    <a:pt x="30610" y="101965"/>
                    <a:pt x="27181" y="101298"/>
                  </a:cubicBezTo>
                  <a:lnTo>
                    <a:pt x="16037" y="99203"/>
                  </a:lnTo>
                  <a:lnTo>
                    <a:pt x="19561" y="81011"/>
                  </a:lnTo>
                  <a:lnTo>
                    <a:pt x="30705" y="83106"/>
                  </a:lnTo>
                  <a:cubicBezTo>
                    <a:pt x="34134" y="83773"/>
                    <a:pt x="37563" y="81867"/>
                    <a:pt x="38992" y="78629"/>
                  </a:cubicBezTo>
                  <a:cubicBezTo>
                    <a:pt x="42516" y="70152"/>
                    <a:pt x="47564" y="62437"/>
                    <a:pt x="54042" y="55769"/>
                  </a:cubicBezTo>
                  <a:cubicBezTo>
                    <a:pt x="56518" y="53197"/>
                    <a:pt x="56804" y="49387"/>
                    <a:pt x="54804" y="46435"/>
                  </a:cubicBezTo>
                  <a:lnTo>
                    <a:pt x="48422" y="37100"/>
                  </a:lnTo>
                  <a:lnTo>
                    <a:pt x="63757" y="26718"/>
                  </a:lnTo>
                  <a:lnTo>
                    <a:pt x="70139" y="36052"/>
                  </a:lnTo>
                  <a:cubicBezTo>
                    <a:pt x="72139" y="38910"/>
                    <a:pt x="75854" y="40053"/>
                    <a:pt x="79092" y="38720"/>
                  </a:cubicBezTo>
                  <a:cubicBezTo>
                    <a:pt x="87665" y="35195"/>
                    <a:pt x="96618" y="33290"/>
                    <a:pt x="105858" y="33195"/>
                  </a:cubicBezTo>
                  <a:cubicBezTo>
                    <a:pt x="109382" y="33195"/>
                    <a:pt x="112335" y="30623"/>
                    <a:pt x="113001" y="27194"/>
                  </a:cubicBezTo>
                  <a:lnTo>
                    <a:pt x="115097" y="16050"/>
                  </a:lnTo>
                  <a:lnTo>
                    <a:pt x="133290" y="19574"/>
                  </a:lnTo>
                  <a:lnTo>
                    <a:pt x="131194" y="30718"/>
                  </a:lnTo>
                  <a:cubicBezTo>
                    <a:pt x="130527" y="34147"/>
                    <a:pt x="132432" y="37577"/>
                    <a:pt x="135671" y="39005"/>
                  </a:cubicBezTo>
                  <a:cubicBezTo>
                    <a:pt x="144148" y="42529"/>
                    <a:pt x="151863" y="47578"/>
                    <a:pt x="158531" y="54055"/>
                  </a:cubicBezTo>
                  <a:cubicBezTo>
                    <a:pt x="161102" y="56531"/>
                    <a:pt x="165008" y="56817"/>
                    <a:pt x="167865" y="54817"/>
                  </a:cubicBezTo>
                  <a:lnTo>
                    <a:pt x="177200" y="48435"/>
                  </a:lnTo>
                  <a:lnTo>
                    <a:pt x="187677" y="63770"/>
                  </a:lnTo>
                  <a:lnTo>
                    <a:pt x="178343" y="70152"/>
                  </a:lnTo>
                  <a:cubicBezTo>
                    <a:pt x="175390" y="72152"/>
                    <a:pt x="174342" y="75867"/>
                    <a:pt x="175676" y="79105"/>
                  </a:cubicBezTo>
                  <a:cubicBezTo>
                    <a:pt x="179200" y="87678"/>
                    <a:pt x="181105" y="96631"/>
                    <a:pt x="181200" y="105871"/>
                  </a:cubicBezTo>
                  <a:cubicBezTo>
                    <a:pt x="181200" y="109395"/>
                    <a:pt x="183772" y="112348"/>
                    <a:pt x="187201" y="113014"/>
                  </a:cubicBezTo>
                  <a:lnTo>
                    <a:pt x="198345" y="115110"/>
                  </a:lnTo>
                  <a:lnTo>
                    <a:pt x="194821" y="133303"/>
                  </a:lnTo>
                  <a:lnTo>
                    <a:pt x="183677" y="131207"/>
                  </a:lnTo>
                  <a:cubicBezTo>
                    <a:pt x="180248" y="130540"/>
                    <a:pt x="176819" y="132445"/>
                    <a:pt x="175390" y="135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BF8B58FD-85D4-0197-BB8A-500B1A76F357}"/>
                </a:ext>
              </a:extLst>
            </p:cNvPr>
            <p:cNvSpPr/>
            <p:nvPr/>
          </p:nvSpPr>
          <p:spPr>
            <a:xfrm>
              <a:off x="8470800" y="6804623"/>
              <a:ext cx="106876" cy="106875"/>
            </a:xfrm>
            <a:custGeom>
              <a:avLst/>
              <a:gdLst>
                <a:gd name="connsiteX0" fmla="*/ 63441 w 106876"/>
                <a:gd name="connsiteY0" fmla="*/ 957 h 106875"/>
                <a:gd name="connsiteX1" fmla="*/ 23436 w 106876"/>
                <a:gd name="connsiteY1" fmla="*/ 9244 h 106875"/>
                <a:gd name="connsiteX2" fmla="*/ 957 w 106876"/>
                <a:gd name="connsiteY2" fmla="*/ 43438 h 106875"/>
                <a:gd name="connsiteX3" fmla="*/ 9244 w 106876"/>
                <a:gd name="connsiteY3" fmla="*/ 83443 h 106875"/>
                <a:gd name="connsiteX4" fmla="*/ 43439 w 106876"/>
                <a:gd name="connsiteY4" fmla="*/ 105922 h 106875"/>
                <a:gd name="connsiteX5" fmla="*/ 43439 w 106876"/>
                <a:gd name="connsiteY5" fmla="*/ 105922 h 106875"/>
                <a:gd name="connsiteX6" fmla="*/ 53440 w 106876"/>
                <a:gd name="connsiteY6" fmla="*/ 106875 h 106875"/>
                <a:gd name="connsiteX7" fmla="*/ 105923 w 106876"/>
                <a:gd name="connsiteY7" fmla="*/ 63441 h 106875"/>
                <a:gd name="connsiteX8" fmla="*/ 63441 w 106876"/>
                <a:gd name="connsiteY8" fmla="*/ 957 h 106875"/>
                <a:gd name="connsiteX9" fmla="*/ 91349 w 106876"/>
                <a:gd name="connsiteY9" fmla="*/ 60679 h 106875"/>
                <a:gd name="connsiteX10" fmla="*/ 75157 w 106876"/>
                <a:gd name="connsiteY10" fmla="*/ 85349 h 106875"/>
                <a:gd name="connsiteX11" fmla="*/ 46296 w 106876"/>
                <a:gd name="connsiteY11" fmla="*/ 91349 h 106875"/>
                <a:gd name="connsiteX12" fmla="*/ 46296 w 106876"/>
                <a:gd name="connsiteY12" fmla="*/ 91349 h 106875"/>
                <a:gd name="connsiteX13" fmla="*/ 21626 w 106876"/>
                <a:gd name="connsiteY13" fmla="*/ 75157 h 106875"/>
                <a:gd name="connsiteX14" fmla="*/ 15626 w 106876"/>
                <a:gd name="connsiteY14" fmla="*/ 46296 h 106875"/>
                <a:gd name="connsiteX15" fmla="*/ 31818 w 106876"/>
                <a:gd name="connsiteY15" fmla="*/ 21626 h 106875"/>
                <a:gd name="connsiteX16" fmla="*/ 53440 w 106876"/>
                <a:gd name="connsiteY16" fmla="*/ 14959 h 106875"/>
                <a:gd name="connsiteX17" fmla="*/ 60774 w 106876"/>
                <a:gd name="connsiteY17" fmla="*/ 15625 h 106875"/>
                <a:gd name="connsiteX18" fmla="*/ 91445 w 106876"/>
                <a:gd name="connsiteY18" fmla="*/ 60679 h 10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6876" h="106875">
                  <a:moveTo>
                    <a:pt x="63441" y="957"/>
                  </a:moveTo>
                  <a:cubicBezTo>
                    <a:pt x="49439" y="-1710"/>
                    <a:pt x="35247" y="1243"/>
                    <a:pt x="23436" y="9244"/>
                  </a:cubicBezTo>
                  <a:cubicBezTo>
                    <a:pt x="11625" y="17245"/>
                    <a:pt x="3624" y="29437"/>
                    <a:pt x="957" y="43438"/>
                  </a:cubicBezTo>
                  <a:cubicBezTo>
                    <a:pt x="-1710" y="57440"/>
                    <a:pt x="1243" y="71633"/>
                    <a:pt x="9244" y="83443"/>
                  </a:cubicBezTo>
                  <a:cubicBezTo>
                    <a:pt x="17245" y="95254"/>
                    <a:pt x="29437" y="103256"/>
                    <a:pt x="43439" y="105922"/>
                  </a:cubicBezTo>
                  <a:lnTo>
                    <a:pt x="43439" y="105922"/>
                  </a:lnTo>
                  <a:cubicBezTo>
                    <a:pt x="46772" y="106589"/>
                    <a:pt x="50201" y="106875"/>
                    <a:pt x="53440" y="106875"/>
                  </a:cubicBezTo>
                  <a:cubicBezTo>
                    <a:pt x="78586" y="106875"/>
                    <a:pt x="101065" y="88968"/>
                    <a:pt x="105923" y="63441"/>
                  </a:cubicBezTo>
                  <a:cubicBezTo>
                    <a:pt x="111447" y="34485"/>
                    <a:pt x="92397" y="6481"/>
                    <a:pt x="63441" y="957"/>
                  </a:cubicBezTo>
                  <a:close/>
                  <a:moveTo>
                    <a:pt x="91349" y="60679"/>
                  </a:moveTo>
                  <a:cubicBezTo>
                    <a:pt x="89444" y="70775"/>
                    <a:pt x="83634" y="79538"/>
                    <a:pt x="75157" y="85349"/>
                  </a:cubicBezTo>
                  <a:cubicBezTo>
                    <a:pt x="66680" y="91159"/>
                    <a:pt x="56393" y="93254"/>
                    <a:pt x="46296" y="91349"/>
                  </a:cubicBezTo>
                  <a:lnTo>
                    <a:pt x="46296" y="91349"/>
                  </a:lnTo>
                  <a:cubicBezTo>
                    <a:pt x="36200" y="89444"/>
                    <a:pt x="27437" y="83634"/>
                    <a:pt x="21626" y="75157"/>
                  </a:cubicBezTo>
                  <a:cubicBezTo>
                    <a:pt x="15816" y="66679"/>
                    <a:pt x="13721" y="56393"/>
                    <a:pt x="15626" y="46296"/>
                  </a:cubicBezTo>
                  <a:cubicBezTo>
                    <a:pt x="17531" y="36200"/>
                    <a:pt x="23341" y="27436"/>
                    <a:pt x="31818" y="21626"/>
                  </a:cubicBezTo>
                  <a:cubicBezTo>
                    <a:pt x="38295" y="17245"/>
                    <a:pt x="45725" y="14959"/>
                    <a:pt x="53440" y="14959"/>
                  </a:cubicBezTo>
                  <a:cubicBezTo>
                    <a:pt x="55821" y="14959"/>
                    <a:pt x="58298" y="15149"/>
                    <a:pt x="60774" y="15625"/>
                  </a:cubicBezTo>
                  <a:cubicBezTo>
                    <a:pt x="81634" y="19626"/>
                    <a:pt x="95445" y="39819"/>
                    <a:pt x="91445" y="60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4EDDD736-6ED8-8480-538A-9948C9402BA8}"/>
                </a:ext>
              </a:extLst>
            </p:cNvPr>
            <p:cNvSpPr/>
            <p:nvPr/>
          </p:nvSpPr>
          <p:spPr>
            <a:xfrm>
              <a:off x="8282733" y="6673424"/>
              <a:ext cx="161163" cy="161112"/>
            </a:xfrm>
            <a:custGeom>
              <a:avLst/>
              <a:gdLst>
                <a:gd name="connsiteX0" fmla="*/ 3668 w 161163"/>
                <a:gd name="connsiteY0" fmla="*/ 104153 h 161112"/>
                <a:gd name="connsiteX1" fmla="*/ 9954 w 161163"/>
                <a:gd name="connsiteY1" fmla="*/ 108915 h 161112"/>
                <a:gd name="connsiteX2" fmla="*/ 19574 w 161163"/>
                <a:gd name="connsiteY2" fmla="*/ 107582 h 161112"/>
                <a:gd name="connsiteX3" fmla="*/ 27575 w 161163"/>
                <a:gd name="connsiteY3" fmla="*/ 121012 h 161112"/>
                <a:gd name="connsiteX4" fmla="*/ 21765 w 161163"/>
                <a:gd name="connsiteY4" fmla="*/ 128822 h 161112"/>
                <a:gd name="connsiteX5" fmla="*/ 20717 w 161163"/>
                <a:gd name="connsiteY5" fmla="*/ 132918 h 161112"/>
                <a:gd name="connsiteX6" fmla="*/ 22908 w 161163"/>
                <a:gd name="connsiteY6" fmla="*/ 136633 h 161112"/>
                <a:gd name="connsiteX7" fmla="*/ 43006 w 161163"/>
                <a:gd name="connsiteY7" fmla="*/ 151683 h 161112"/>
                <a:gd name="connsiteX8" fmla="*/ 50816 w 161163"/>
                <a:gd name="connsiteY8" fmla="*/ 150540 h 161112"/>
                <a:gd name="connsiteX9" fmla="*/ 56627 w 161163"/>
                <a:gd name="connsiteY9" fmla="*/ 142729 h 161112"/>
                <a:gd name="connsiteX10" fmla="*/ 71771 w 161163"/>
                <a:gd name="connsiteY10" fmla="*/ 146634 h 161112"/>
                <a:gd name="connsiteX11" fmla="*/ 73105 w 161163"/>
                <a:gd name="connsiteY11" fmla="*/ 156254 h 161112"/>
                <a:gd name="connsiteX12" fmla="*/ 75296 w 161163"/>
                <a:gd name="connsiteY12" fmla="*/ 159969 h 161112"/>
                <a:gd name="connsiteX13" fmla="*/ 78629 w 161163"/>
                <a:gd name="connsiteY13" fmla="*/ 161112 h 161112"/>
                <a:gd name="connsiteX14" fmla="*/ 79391 w 161163"/>
                <a:gd name="connsiteY14" fmla="*/ 161112 h 161112"/>
                <a:gd name="connsiteX15" fmla="*/ 104252 w 161163"/>
                <a:gd name="connsiteY15" fmla="*/ 157493 h 161112"/>
                <a:gd name="connsiteX16" fmla="*/ 109014 w 161163"/>
                <a:gd name="connsiteY16" fmla="*/ 151206 h 161112"/>
                <a:gd name="connsiteX17" fmla="*/ 107681 w 161163"/>
                <a:gd name="connsiteY17" fmla="*/ 141586 h 161112"/>
                <a:gd name="connsiteX18" fmla="*/ 121111 w 161163"/>
                <a:gd name="connsiteY18" fmla="*/ 133585 h 161112"/>
                <a:gd name="connsiteX19" fmla="*/ 128921 w 161163"/>
                <a:gd name="connsiteY19" fmla="*/ 139396 h 161112"/>
                <a:gd name="connsiteX20" fmla="*/ 136732 w 161163"/>
                <a:gd name="connsiteY20" fmla="*/ 138252 h 161112"/>
                <a:gd name="connsiteX21" fmla="*/ 151781 w 161163"/>
                <a:gd name="connsiteY21" fmla="*/ 118154 h 161112"/>
                <a:gd name="connsiteX22" fmla="*/ 150638 w 161163"/>
                <a:gd name="connsiteY22" fmla="*/ 110344 h 161112"/>
                <a:gd name="connsiteX23" fmla="*/ 142828 w 161163"/>
                <a:gd name="connsiteY23" fmla="*/ 104534 h 161112"/>
                <a:gd name="connsiteX24" fmla="*/ 146733 w 161163"/>
                <a:gd name="connsiteY24" fmla="*/ 89389 h 161112"/>
                <a:gd name="connsiteX25" fmla="*/ 156353 w 161163"/>
                <a:gd name="connsiteY25" fmla="*/ 88056 h 161112"/>
                <a:gd name="connsiteX26" fmla="*/ 160068 w 161163"/>
                <a:gd name="connsiteY26" fmla="*/ 85865 h 161112"/>
                <a:gd name="connsiteX27" fmla="*/ 161116 w 161163"/>
                <a:gd name="connsiteY27" fmla="*/ 81769 h 161112"/>
                <a:gd name="connsiteX28" fmla="*/ 157592 w 161163"/>
                <a:gd name="connsiteY28" fmla="*/ 56909 h 161112"/>
                <a:gd name="connsiteX29" fmla="*/ 151305 w 161163"/>
                <a:gd name="connsiteY29" fmla="*/ 52146 h 161112"/>
                <a:gd name="connsiteX30" fmla="*/ 141685 w 161163"/>
                <a:gd name="connsiteY30" fmla="*/ 53480 h 161112"/>
                <a:gd name="connsiteX31" fmla="*/ 133684 w 161163"/>
                <a:gd name="connsiteY31" fmla="*/ 40049 h 161112"/>
                <a:gd name="connsiteX32" fmla="*/ 139494 w 161163"/>
                <a:gd name="connsiteY32" fmla="*/ 32239 h 161112"/>
                <a:gd name="connsiteX33" fmla="*/ 140542 w 161163"/>
                <a:gd name="connsiteY33" fmla="*/ 28143 h 161112"/>
                <a:gd name="connsiteX34" fmla="*/ 138351 w 161163"/>
                <a:gd name="connsiteY34" fmla="*/ 24429 h 161112"/>
                <a:gd name="connsiteX35" fmla="*/ 118253 w 161163"/>
                <a:gd name="connsiteY35" fmla="*/ 9379 h 161112"/>
                <a:gd name="connsiteX36" fmla="*/ 114158 w 161163"/>
                <a:gd name="connsiteY36" fmla="*/ 8331 h 161112"/>
                <a:gd name="connsiteX37" fmla="*/ 110443 w 161163"/>
                <a:gd name="connsiteY37" fmla="*/ 10522 h 161112"/>
                <a:gd name="connsiteX38" fmla="*/ 104633 w 161163"/>
                <a:gd name="connsiteY38" fmla="*/ 18333 h 161112"/>
                <a:gd name="connsiteX39" fmla="*/ 89488 w 161163"/>
                <a:gd name="connsiteY39" fmla="*/ 14427 h 161112"/>
                <a:gd name="connsiteX40" fmla="*/ 88154 w 161163"/>
                <a:gd name="connsiteY40" fmla="*/ 4807 h 161112"/>
                <a:gd name="connsiteX41" fmla="*/ 81868 w 161163"/>
                <a:gd name="connsiteY41" fmla="*/ 45 h 161112"/>
                <a:gd name="connsiteX42" fmla="*/ 57008 w 161163"/>
                <a:gd name="connsiteY42" fmla="*/ 3664 h 161112"/>
                <a:gd name="connsiteX43" fmla="*/ 53293 w 161163"/>
                <a:gd name="connsiteY43" fmla="*/ 5855 h 161112"/>
                <a:gd name="connsiteX44" fmla="*/ 52245 w 161163"/>
                <a:gd name="connsiteY44" fmla="*/ 9951 h 161112"/>
                <a:gd name="connsiteX45" fmla="*/ 53579 w 161163"/>
                <a:gd name="connsiteY45" fmla="*/ 19571 h 161112"/>
                <a:gd name="connsiteX46" fmla="*/ 40148 w 161163"/>
                <a:gd name="connsiteY46" fmla="*/ 27572 h 161112"/>
                <a:gd name="connsiteX47" fmla="*/ 32338 w 161163"/>
                <a:gd name="connsiteY47" fmla="*/ 21761 h 161112"/>
                <a:gd name="connsiteX48" fmla="*/ 28147 w 161163"/>
                <a:gd name="connsiteY48" fmla="*/ 20714 h 161112"/>
                <a:gd name="connsiteX49" fmla="*/ 24432 w 161163"/>
                <a:gd name="connsiteY49" fmla="*/ 22904 h 161112"/>
                <a:gd name="connsiteX50" fmla="*/ 9383 w 161163"/>
                <a:gd name="connsiteY50" fmla="*/ 43002 h 161112"/>
                <a:gd name="connsiteX51" fmla="*/ 8335 w 161163"/>
                <a:gd name="connsiteY51" fmla="*/ 47098 h 161112"/>
                <a:gd name="connsiteX52" fmla="*/ 10526 w 161163"/>
                <a:gd name="connsiteY52" fmla="*/ 50813 h 161112"/>
                <a:gd name="connsiteX53" fmla="*/ 18336 w 161163"/>
                <a:gd name="connsiteY53" fmla="*/ 56623 h 161112"/>
                <a:gd name="connsiteX54" fmla="*/ 14431 w 161163"/>
                <a:gd name="connsiteY54" fmla="*/ 71768 h 161112"/>
                <a:gd name="connsiteX55" fmla="*/ 4811 w 161163"/>
                <a:gd name="connsiteY55" fmla="*/ 73101 h 161112"/>
                <a:gd name="connsiteX56" fmla="*/ 1096 w 161163"/>
                <a:gd name="connsiteY56" fmla="*/ 75292 h 161112"/>
                <a:gd name="connsiteX57" fmla="*/ 48 w 161163"/>
                <a:gd name="connsiteY57" fmla="*/ 79388 h 161112"/>
                <a:gd name="connsiteX58" fmla="*/ 3572 w 161163"/>
                <a:gd name="connsiteY58" fmla="*/ 104248 h 161112"/>
                <a:gd name="connsiteX59" fmla="*/ 20336 w 161163"/>
                <a:gd name="connsiteY59" fmla="*/ 82055 h 161112"/>
                <a:gd name="connsiteX60" fmla="*/ 25099 w 161163"/>
                <a:gd name="connsiteY60" fmla="*/ 76912 h 161112"/>
                <a:gd name="connsiteX61" fmla="*/ 30242 w 161163"/>
                <a:gd name="connsiteY61" fmla="*/ 57004 h 161112"/>
                <a:gd name="connsiteX62" fmla="*/ 28528 w 161163"/>
                <a:gd name="connsiteY62" fmla="*/ 50146 h 161112"/>
                <a:gd name="connsiteX63" fmla="*/ 21670 w 161163"/>
                <a:gd name="connsiteY63" fmla="*/ 45002 h 161112"/>
                <a:gd name="connsiteX64" fmla="*/ 30052 w 161163"/>
                <a:gd name="connsiteY64" fmla="*/ 33858 h 161112"/>
                <a:gd name="connsiteX65" fmla="*/ 36815 w 161163"/>
                <a:gd name="connsiteY65" fmla="*/ 39002 h 161112"/>
                <a:gd name="connsiteX66" fmla="*/ 43863 w 161163"/>
                <a:gd name="connsiteY66" fmla="*/ 38716 h 161112"/>
                <a:gd name="connsiteX67" fmla="*/ 61484 w 161163"/>
                <a:gd name="connsiteY67" fmla="*/ 28238 h 161112"/>
                <a:gd name="connsiteX68" fmla="*/ 65104 w 161163"/>
                <a:gd name="connsiteY68" fmla="*/ 22238 h 161112"/>
                <a:gd name="connsiteX69" fmla="*/ 63866 w 161163"/>
                <a:gd name="connsiteY69" fmla="*/ 13856 h 161112"/>
                <a:gd name="connsiteX70" fmla="*/ 77677 w 161163"/>
                <a:gd name="connsiteY70" fmla="*/ 11856 h 161112"/>
                <a:gd name="connsiteX71" fmla="*/ 78915 w 161163"/>
                <a:gd name="connsiteY71" fmla="*/ 20238 h 161112"/>
                <a:gd name="connsiteX72" fmla="*/ 84059 w 161163"/>
                <a:gd name="connsiteY72" fmla="*/ 25000 h 161112"/>
                <a:gd name="connsiteX73" fmla="*/ 103966 w 161163"/>
                <a:gd name="connsiteY73" fmla="*/ 30144 h 161112"/>
                <a:gd name="connsiteX74" fmla="*/ 110824 w 161163"/>
                <a:gd name="connsiteY74" fmla="*/ 28429 h 161112"/>
                <a:gd name="connsiteX75" fmla="*/ 115967 w 161163"/>
                <a:gd name="connsiteY75" fmla="*/ 21571 h 161112"/>
                <a:gd name="connsiteX76" fmla="*/ 127112 w 161163"/>
                <a:gd name="connsiteY76" fmla="*/ 29953 h 161112"/>
                <a:gd name="connsiteX77" fmla="*/ 121968 w 161163"/>
                <a:gd name="connsiteY77" fmla="*/ 36716 h 161112"/>
                <a:gd name="connsiteX78" fmla="*/ 122254 w 161163"/>
                <a:gd name="connsiteY78" fmla="*/ 43764 h 161112"/>
                <a:gd name="connsiteX79" fmla="*/ 132731 w 161163"/>
                <a:gd name="connsiteY79" fmla="*/ 61386 h 161112"/>
                <a:gd name="connsiteX80" fmla="*/ 138732 w 161163"/>
                <a:gd name="connsiteY80" fmla="*/ 65005 h 161112"/>
                <a:gd name="connsiteX81" fmla="*/ 147114 w 161163"/>
                <a:gd name="connsiteY81" fmla="*/ 63767 h 161112"/>
                <a:gd name="connsiteX82" fmla="*/ 149114 w 161163"/>
                <a:gd name="connsiteY82" fmla="*/ 77578 h 161112"/>
                <a:gd name="connsiteX83" fmla="*/ 140732 w 161163"/>
                <a:gd name="connsiteY83" fmla="*/ 78816 h 161112"/>
                <a:gd name="connsiteX84" fmla="*/ 135970 w 161163"/>
                <a:gd name="connsiteY84" fmla="*/ 83960 h 161112"/>
                <a:gd name="connsiteX85" fmla="*/ 130826 w 161163"/>
                <a:gd name="connsiteY85" fmla="*/ 103867 h 161112"/>
                <a:gd name="connsiteX86" fmla="*/ 132541 w 161163"/>
                <a:gd name="connsiteY86" fmla="*/ 110725 h 161112"/>
                <a:gd name="connsiteX87" fmla="*/ 139304 w 161163"/>
                <a:gd name="connsiteY87" fmla="*/ 115773 h 161112"/>
                <a:gd name="connsiteX88" fmla="*/ 130922 w 161163"/>
                <a:gd name="connsiteY88" fmla="*/ 126918 h 161112"/>
                <a:gd name="connsiteX89" fmla="*/ 124064 w 161163"/>
                <a:gd name="connsiteY89" fmla="*/ 121774 h 161112"/>
                <a:gd name="connsiteX90" fmla="*/ 117015 w 161163"/>
                <a:gd name="connsiteY90" fmla="*/ 122060 h 161112"/>
                <a:gd name="connsiteX91" fmla="*/ 99394 w 161163"/>
                <a:gd name="connsiteY91" fmla="*/ 132537 h 161112"/>
                <a:gd name="connsiteX92" fmla="*/ 95774 w 161163"/>
                <a:gd name="connsiteY92" fmla="*/ 138538 h 161112"/>
                <a:gd name="connsiteX93" fmla="*/ 97013 w 161163"/>
                <a:gd name="connsiteY93" fmla="*/ 146920 h 161112"/>
                <a:gd name="connsiteX94" fmla="*/ 83201 w 161163"/>
                <a:gd name="connsiteY94" fmla="*/ 148921 h 161112"/>
                <a:gd name="connsiteX95" fmla="*/ 81963 w 161163"/>
                <a:gd name="connsiteY95" fmla="*/ 140539 h 161112"/>
                <a:gd name="connsiteX96" fmla="*/ 76820 w 161163"/>
                <a:gd name="connsiteY96" fmla="*/ 135776 h 161112"/>
                <a:gd name="connsiteX97" fmla="*/ 56912 w 161163"/>
                <a:gd name="connsiteY97" fmla="*/ 130632 h 161112"/>
                <a:gd name="connsiteX98" fmla="*/ 54531 w 161163"/>
                <a:gd name="connsiteY98" fmla="*/ 130156 h 161112"/>
                <a:gd name="connsiteX99" fmla="*/ 50054 w 161163"/>
                <a:gd name="connsiteY99" fmla="*/ 132347 h 161112"/>
                <a:gd name="connsiteX100" fmla="*/ 44911 w 161163"/>
                <a:gd name="connsiteY100" fmla="*/ 139205 h 161112"/>
                <a:gd name="connsiteX101" fmla="*/ 33767 w 161163"/>
                <a:gd name="connsiteY101" fmla="*/ 130823 h 161112"/>
                <a:gd name="connsiteX102" fmla="*/ 38910 w 161163"/>
                <a:gd name="connsiteY102" fmla="*/ 124060 h 161112"/>
                <a:gd name="connsiteX103" fmla="*/ 38624 w 161163"/>
                <a:gd name="connsiteY103" fmla="*/ 117011 h 161112"/>
                <a:gd name="connsiteX104" fmla="*/ 28147 w 161163"/>
                <a:gd name="connsiteY104" fmla="*/ 99390 h 161112"/>
                <a:gd name="connsiteX105" fmla="*/ 22146 w 161163"/>
                <a:gd name="connsiteY105" fmla="*/ 95771 h 161112"/>
                <a:gd name="connsiteX106" fmla="*/ 13764 w 161163"/>
                <a:gd name="connsiteY106" fmla="*/ 97009 h 161112"/>
                <a:gd name="connsiteX107" fmla="*/ 11764 w 161163"/>
                <a:gd name="connsiteY107" fmla="*/ 83198 h 161112"/>
                <a:gd name="connsiteX108" fmla="*/ 20146 w 161163"/>
                <a:gd name="connsiteY108" fmla="*/ 81960 h 16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61163" h="161112">
                  <a:moveTo>
                    <a:pt x="3668" y="104153"/>
                  </a:moveTo>
                  <a:cubicBezTo>
                    <a:pt x="4144" y="107201"/>
                    <a:pt x="6906" y="109296"/>
                    <a:pt x="9954" y="108915"/>
                  </a:cubicBezTo>
                  <a:lnTo>
                    <a:pt x="19574" y="107582"/>
                  </a:lnTo>
                  <a:cubicBezTo>
                    <a:pt x="21670" y="112344"/>
                    <a:pt x="24337" y="116916"/>
                    <a:pt x="27575" y="121012"/>
                  </a:cubicBezTo>
                  <a:lnTo>
                    <a:pt x="21765" y="128822"/>
                  </a:lnTo>
                  <a:cubicBezTo>
                    <a:pt x="20908" y="129965"/>
                    <a:pt x="20527" y="131490"/>
                    <a:pt x="20717" y="132918"/>
                  </a:cubicBezTo>
                  <a:cubicBezTo>
                    <a:pt x="20908" y="134347"/>
                    <a:pt x="21670" y="135681"/>
                    <a:pt x="22908" y="136633"/>
                  </a:cubicBezTo>
                  <a:lnTo>
                    <a:pt x="43006" y="151683"/>
                  </a:lnTo>
                  <a:cubicBezTo>
                    <a:pt x="45482" y="153492"/>
                    <a:pt x="49007" y="153016"/>
                    <a:pt x="50816" y="150540"/>
                  </a:cubicBezTo>
                  <a:lnTo>
                    <a:pt x="56627" y="142729"/>
                  </a:lnTo>
                  <a:cubicBezTo>
                    <a:pt x="61580" y="144634"/>
                    <a:pt x="66628" y="145968"/>
                    <a:pt x="71771" y="146634"/>
                  </a:cubicBezTo>
                  <a:lnTo>
                    <a:pt x="73105" y="156254"/>
                  </a:lnTo>
                  <a:cubicBezTo>
                    <a:pt x="73295" y="157683"/>
                    <a:pt x="74057" y="159017"/>
                    <a:pt x="75296" y="159969"/>
                  </a:cubicBezTo>
                  <a:cubicBezTo>
                    <a:pt x="76248" y="160731"/>
                    <a:pt x="77486" y="161112"/>
                    <a:pt x="78629" y="161112"/>
                  </a:cubicBezTo>
                  <a:cubicBezTo>
                    <a:pt x="78915" y="161112"/>
                    <a:pt x="79201" y="161112"/>
                    <a:pt x="79391" y="161112"/>
                  </a:cubicBezTo>
                  <a:lnTo>
                    <a:pt x="104252" y="157493"/>
                  </a:lnTo>
                  <a:cubicBezTo>
                    <a:pt x="107300" y="157017"/>
                    <a:pt x="109395" y="154255"/>
                    <a:pt x="109014" y="151206"/>
                  </a:cubicBezTo>
                  <a:lnTo>
                    <a:pt x="107681" y="141586"/>
                  </a:lnTo>
                  <a:cubicBezTo>
                    <a:pt x="112443" y="139490"/>
                    <a:pt x="117015" y="136824"/>
                    <a:pt x="121111" y="133585"/>
                  </a:cubicBezTo>
                  <a:lnTo>
                    <a:pt x="128921" y="139396"/>
                  </a:lnTo>
                  <a:cubicBezTo>
                    <a:pt x="131398" y="141205"/>
                    <a:pt x="134922" y="140729"/>
                    <a:pt x="136732" y="138252"/>
                  </a:cubicBezTo>
                  <a:lnTo>
                    <a:pt x="151781" y="118154"/>
                  </a:lnTo>
                  <a:cubicBezTo>
                    <a:pt x="153591" y="115678"/>
                    <a:pt x="153115" y="112154"/>
                    <a:pt x="150638" y="110344"/>
                  </a:cubicBezTo>
                  <a:lnTo>
                    <a:pt x="142828" y="104534"/>
                  </a:lnTo>
                  <a:cubicBezTo>
                    <a:pt x="144733" y="99676"/>
                    <a:pt x="146066" y="94533"/>
                    <a:pt x="146733" y="89389"/>
                  </a:cubicBezTo>
                  <a:lnTo>
                    <a:pt x="156353" y="88056"/>
                  </a:lnTo>
                  <a:cubicBezTo>
                    <a:pt x="157782" y="87865"/>
                    <a:pt x="159116" y="87103"/>
                    <a:pt x="160068" y="85865"/>
                  </a:cubicBezTo>
                  <a:cubicBezTo>
                    <a:pt x="160925" y="84722"/>
                    <a:pt x="161306" y="83198"/>
                    <a:pt x="161116" y="81769"/>
                  </a:cubicBezTo>
                  <a:lnTo>
                    <a:pt x="157592" y="56909"/>
                  </a:lnTo>
                  <a:cubicBezTo>
                    <a:pt x="157115" y="53861"/>
                    <a:pt x="154353" y="51765"/>
                    <a:pt x="151305" y="52146"/>
                  </a:cubicBezTo>
                  <a:lnTo>
                    <a:pt x="141685" y="53480"/>
                  </a:lnTo>
                  <a:cubicBezTo>
                    <a:pt x="139589" y="48717"/>
                    <a:pt x="136922" y="44146"/>
                    <a:pt x="133684" y="40049"/>
                  </a:cubicBezTo>
                  <a:lnTo>
                    <a:pt x="139494" y="32239"/>
                  </a:lnTo>
                  <a:cubicBezTo>
                    <a:pt x="140351" y="31096"/>
                    <a:pt x="140732" y="29572"/>
                    <a:pt x="140542" y="28143"/>
                  </a:cubicBezTo>
                  <a:cubicBezTo>
                    <a:pt x="140351" y="26715"/>
                    <a:pt x="139589" y="25381"/>
                    <a:pt x="138351" y="24429"/>
                  </a:cubicBezTo>
                  <a:lnTo>
                    <a:pt x="118253" y="9379"/>
                  </a:lnTo>
                  <a:cubicBezTo>
                    <a:pt x="117110" y="8522"/>
                    <a:pt x="115586" y="8141"/>
                    <a:pt x="114158" y="8331"/>
                  </a:cubicBezTo>
                  <a:cubicBezTo>
                    <a:pt x="112729" y="8522"/>
                    <a:pt x="111395" y="9284"/>
                    <a:pt x="110443" y="10522"/>
                  </a:cubicBezTo>
                  <a:lnTo>
                    <a:pt x="104633" y="18333"/>
                  </a:lnTo>
                  <a:cubicBezTo>
                    <a:pt x="99775" y="16427"/>
                    <a:pt x="94631" y="15189"/>
                    <a:pt x="89488" y="14427"/>
                  </a:cubicBezTo>
                  <a:lnTo>
                    <a:pt x="88154" y="4807"/>
                  </a:lnTo>
                  <a:cubicBezTo>
                    <a:pt x="87678" y="1759"/>
                    <a:pt x="84916" y="-337"/>
                    <a:pt x="81868" y="45"/>
                  </a:cubicBezTo>
                  <a:lnTo>
                    <a:pt x="57008" y="3664"/>
                  </a:lnTo>
                  <a:cubicBezTo>
                    <a:pt x="55579" y="3854"/>
                    <a:pt x="54245" y="4617"/>
                    <a:pt x="53293" y="5855"/>
                  </a:cubicBezTo>
                  <a:cubicBezTo>
                    <a:pt x="52436" y="6998"/>
                    <a:pt x="52055" y="8522"/>
                    <a:pt x="52245" y="9951"/>
                  </a:cubicBezTo>
                  <a:lnTo>
                    <a:pt x="53579" y="19571"/>
                  </a:lnTo>
                  <a:cubicBezTo>
                    <a:pt x="48816" y="21666"/>
                    <a:pt x="44244" y="24333"/>
                    <a:pt x="40148" y="27572"/>
                  </a:cubicBezTo>
                  <a:lnTo>
                    <a:pt x="32338" y="21761"/>
                  </a:lnTo>
                  <a:cubicBezTo>
                    <a:pt x="31195" y="20905"/>
                    <a:pt x="29671" y="20523"/>
                    <a:pt x="28147" y="20714"/>
                  </a:cubicBezTo>
                  <a:cubicBezTo>
                    <a:pt x="26718" y="20905"/>
                    <a:pt x="25385" y="21666"/>
                    <a:pt x="24432" y="22904"/>
                  </a:cubicBezTo>
                  <a:lnTo>
                    <a:pt x="9383" y="43002"/>
                  </a:lnTo>
                  <a:cubicBezTo>
                    <a:pt x="8525" y="44146"/>
                    <a:pt x="8144" y="45669"/>
                    <a:pt x="8335" y="47098"/>
                  </a:cubicBezTo>
                  <a:cubicBezTo>
                    <a:pt x="8525" y="48527"/>
                    <a:pt x="9287" y="49860"/>
                    <a:pt x="10526" y="50813"/>
                  </a:cubicBezTo>
                  <a:lnTo>
                    <a:pt x="18336" y="56623"/>
                  </a:lnTo>
                  <a:cubicBezTo>
                    <a:pt x="16431" y="61481"/>
                    <a:pt x="15098" y="66624"/>
                    <a:pt x="14431" y="71768"/>
                  </a:cubicBezTo>
                  <a:lnTo>
                    <a:pt x="4811" y="73101"/>
                  </a:lnTo>
                  <a:cubicBezTo>
                    <a:pt x="3382" y="73292"/>
                    <a:pt x="2048" y="74054"/>
                    <a:pt x="1096" y="75292"/>
                  </a:cubicBezTo>
                  <a:cubicBezTo>
                    <a:pt x="239" y="76435"/>
                    <a:pt x="-142" y="77959"/>
                    <a:pt x="48" y="79388"/>
                  </a:cubicBezTo>
                  <a:lnTo>
                    <a:pt x="3572" y="104248"/>
                  </a:lnTo>
                  <a:close/>
                  <a:moveTo>
                    <a:pt x="20336" y="82055"/>
                  </a:moveTo>
                  <a:cubicBezTo>
                    <a:pt x="22908" y="81674"/>
                    <a:pt x="24908" y="79483"/>
                    <a:pt x="25099" y="76912"/>
                  </a:cubicBezTo>
                  <a:cubicBezTo>
                    <a:pt x="25575" y="70053"/>
                    <a:pt x="27290" y="63290"/>
                    <a:pt x="30242" y="57004"/>
                  </a:cubicBezTo>
                  <a:cubicBezTo>
                    <a:pt x="31385" y="54623"/>
                    <a:pt x="30623" y="51765"/>
                    <a:pt x="28528" y="50146"/>
                  </a:cubicBezTo>
                  <a:lnTo>
                    <a:pt x="21670" y="45002"/>
                  </a:lnTo>
                  <a:lnTo>
                    <a:pt x="30052" y="33858"/>
                  </a:lnTo>
                  <a:lnTo>
                    <a:pt x="36815" y="39002"/>
                  </a:lnTo>
                  <a:cubicBezTo>
                    <a:pt x="38910" y="40621"/>
                    <a:pt x="41863" y="40431"/>
                    <a:pt x="43863" y="38716"/>
                  </a:cubicBezTo>
                  <a:cubicBezTo>
                    <a:pt x="49102" y="34144"/>
                    <a:pt x="55007" y="30620"/>
                    <a:pt x="61484" y="28238"/>
                  </a:cubicBezTo>
                  <a:cubicBezTo>
                    <a:pt x="63961" y="27286"/>
                    <a:pt x="65485" y="24810"/>
                    <a:pt x="65104" y="22238"/>
                  </a:cubicBezTo>
                  <a:lnTo>
                    <a:pt x="63866" y="13856"/>
                  </a:lnTo>
                  <a:lnTo>
                    <a:pt x="77677" y="11856"/>
                  </a:lnTo>
                  <a:lnTo>
                    <a:pt x="78915" y="20238"/>
                  </a:lnTo>
                  <a:cubicBezTo>
                    <a:pt x="79296" y="22809"/>
                    <a:pt x="81487" y="24810"/>
                    <a:pt x="84059" y="25000"/>
                  </a:cubicBezTo>
                  <a:cubicBezTo>
                    <a:pt x="90917" y="25476"/>
                    <a:pt x="97679" y="27191"/>
                    <a:pt x="103966" y="30144"/>
                  </a:cubicBezTo>
                  <a:cubicBezTo>
                    <a:pt x="106347" y="31286"/>
                    <a:pt x="109205" y="30524"/>
                    <a:pt x="110824" y="28429"/>
                  </a:cubicBezTo>
                  <a:lnTo>
                    <a:pt x="115967" y="21571"/>
                  </a:lnTo>
                  <a:lnTo>
                    <a:pt x="127112" y="29953"/>
                  </a:lnTo>
                  <a:lnTo>
                    <a:pt x="121968" y="36716"/>
                  </a:lnTo>
                  <a:cubicBezTo>
                    <a:pt x="120349" y="38812"/>
                    <a:pt x="120539" y="41764"/>
                    <a:pt x="122254" y="43764"/>
                  </a:cubicBezTo>
                  <a:cubicBezTo>
                    <a:pt x="126826" y="49003"/>
                    <a:pt x="130350" y="54908"/>
                    <a:pt x="132731" y="61386"/>
                  </a:cubicBezTo>
                  <a:cubicBezTo>
                    <a:pt x="133589" y="63862"/>
                    <a:pt x="136160" y="65386"/>
                    <a:pt x="138732" y="65005"/>
                  </a:cubicBezTo>
                  <a:lnTo>
                    <a:pt x="147114" y="63767"/>
                  </a:lnTo>
                  <a:lnTo>
                    <a:pt x="149114" y="77578"/>
                  </a:lnTo>
                  <a:lnTo>
                    <a:pt x="140732" y="78816"/>
                  </a:lnTo>
                  <a:cubicBezTo>
                    <a:pt x="138161" y="79197"/>
                    <a:pt x="136160" y="81388"/>
                    <a:pt x="135970" y="83960"/>
                  </a:cubicBezTo>
                  <a:cubicBezTo>
                    <a:pt x="135494" y="90818"/>
                    <a:pt x="133779" y="97581"/>
                    <a:pt x="130826" y="103867"/>
                  </a:cubicBezTo>
                  <a:cubicBezTo>
                    <a:pt x="129683" y="106248"/>
                    <a:pt x="130445" y="109106"/>
                    <a:pt x="132541" y="110725"/>
                  </a:cubicBezTo>
                  <a:lnTo>
                    <a:pt x="139304" y="115773"/>
                  </a:lnTo>
                  <a:lnTo>
                    <a:pt x="130922" y="126918"/>
                  </a:lnTo>
                  <a:lnTo>
                    <a:pt x="124064" y="121774"/>
                  </a:lnTo>
                  <a:cubicBezTo>
                    <a:pt x="121968" y="120155"/>
                    <a:pt x="119015" y="120346"/>
                    <a:pt x="117015" y="122060"/>
                  </a:cubicBezTo>
                  <a:cubicBezTo>
                    <a:pt x="111776" y="126632"/>
                    <a:pt x="105871" y="130156"/>
                    <a:pt x="99394" y="132537"/>
                  </a:cubicBezTo>
                  <a:cubicBezTo>
                    <a:pt x="96917" y="133395"/>
                    <a:pt x="95393" y="135966"/>
                    <a:pt x="95774" y="138538"/>
                  </a:cubicBezTo>
                  <a:lnTo>
                    <a:pt x="97013" y="146920"/>
                  </a:lnTo>
                  <a:lnTo>
                    <a:pt x="83201" y="148921"/>
                  </a:lnTo>
                  <a:lnTo>
                    <a:pt x="81963" y="140539"/>
                  </a:lnTo>
                  <a:cubicBezTo>
                    <a:pt x="81582" y="137967"/>
                    <a:pt x="79391" y="135966"/>
                    <a:pt x="76820" y="135776"/>
                  </a:cubicBezTo>
                  <a:cubicBezTo>
                    <a:pt x="69962" y="135299"/>
                    <a:pt x="63199" y="133585"/>
                    <a:pt x="56912" y="130632"/>
                  </a:cubicBezTo>
                  <a:cubicBezTo>
                    <a:pt x="56150" y="130251"/>
                    <a:pt x="55388" y="130156"/>
                    <a:pt x="54531" y="130156"/>
                  </a:cubicBezTo>
                  <a:cubicBezTo>
                    <a:pt x="52817" y="130156"/>
                    <a:pt x="51102" y="130918"/>
                    <a:pt x="50054" y="132347"/>
                  </a:cubicBezTo>
                  <a:lnTo>
                    <a:pt x="44911" y="139205"/>
                  </a:lnTo>
                  <a:lnTo>
                    <a:pt x="33767" y="130823"/>
                  </a:lnTo>
                  <a:lnTo>
                    <a:pt x="38910" y="124060"/>
                  </a:lnTo>
                  <a:cubicBezTo>
                    <a:pt x="40529" y="121965"/>
                    <a:pt x="40339" y="119012"/>
                    <a:pt x="38624" y="117011"/>
                  </a:cubicBezTo>
                  <a:cubicBezTo>
                    <a:pt x="34052" y="111773"/>
                    <a:pt x="30528" y="105867"/>
                    <a:pt x="28147" y="99390"/>
                  </a:cubicBezTo>
                  <a:cubicBezTo>
                    <a:pt x="27194" y="96914"/>
                    <a:pt x="24718" y="95390"/>
                    <a:pt x="22146" y="95771"/>
                  </a:cubicBezTo>
                  <a:lnTo>
                    <a:pt x="13764" y="97009"/>
                  </a:lnTo>
                  <a:lnTo>
                    <a:pt x="11764" y="83198"/>
                  </a:lnTo>
                  <a:lnTo>
                    <a:pt x="20146" y="81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E4C98CE9-E7A1-7217-DC28-70481DB8F0CC}"/>
                </a:ext>
              </a:extLst>
            </p:cNvPr>
            <p:cNvSpPr/>
            <p:nvPr/>
          </p:nvSpPr>
          <p:spPr>
            <a:xfrm>
              <a:off x="8323232" y="6713825"/>
              <a:ext cx="80260" cy="80325"/>
            </a:xfrm>
            <a:custGeom>
              <a:avLst/>
              <a:gdLst>
                <a:gd name="connsiteX0" fmla="*/ 40130 w 80260"/>
                <a:gd name="connsiteY0" fmla="*/ 80230 h 80325"/>
                <a:gd name="connsiteX1" fmla="*/ 45845 w 80260"/>
                <a:gd name="connsiteY1" fmla="*/ 79850 h 80325"/>
                <a:gd name="connsiteX2" fmla="*/ 79849 w 80260"/>
                <a:gd name="connsiteY2" fmla="*/ 34415 h 80325"/>
                <a:gd name="connsiteX3" fmla="*/ 34415 w 80260"/>
                <a:gd name="connsiteY3" fmla="*/ 411 h 80325"/>
                <a:gd name="connsiteX4" fmla="*/ 411 w 80260"/>
                <a:gd name="connsiteY4" fmla="*/ 45845 h 80325"/>
                <a:gd name="connsiteX5" fmla="*/ 40130 w 80260"/>
                <a:gd name="connsiteY5" fmla="*/ 80326 h 80325"/>
                <a:gd name="connsiteX6" fmla="*/ 36034 w 80260"/>
                <a:gd name="connsiteY6" fmla="*/ 11365 h 80325"/>
                <a:gd name="connsiteX7" fmla="*/ 40130 w 80260"/>
                <a:gd name="connsiteY7" fmla="*/ 11079 h 80325"/>
                <a:gd name="connsiteX8" fmla="*/ 68800 w 80260"/>
                <a:gd name="connsiteY8" fmla="*/ 35939 h 80325"/>
                <a:gd name="connsiteX9" fmla="*/ 44226 w 80260"/>
                <a:gd name="connsiteY9" fmla="*/ 68705 h 80325"/>
                <a:gd name="connsiteX10" fmla="*/ 11460 w 80260"/>
                <a:gd name="connsiteY10" fmla="*/ 44131 h 80325"/>
                <a:gd name="connsiteX11" fmla="*/ 36034 w 80260"/>
                <a:gd name="connsiteY11" fmla="*/ 11365 h 8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60" h="80325">
                  <a:moveTo>
                    <a:pt x="40130" y="80230"/>
                  </a:moveTo>
                  <a:cubicBezTo>
                    <a:pt x="42035" y="80230"/>
                    <a:pt x="43940" y="80135"/>
                    <a:pt x="45845" y="79850"/>
                  </a:cubicBezTo>
                  <a:cubicBezTo>
                    <a:pt x="67753" y="76706"/>
                    <a:pt x="82993" y="56322"/>
                    <a:pt x="79849" y="34415"/>
                  </a:cubicBezTo>
                  <a:cubicBezTo>
                    <a:pt x="76706" y="12508"/>
                    <a:pt x="56323" y="-2733"/>
                    <a:pt x="34415" y="411"/>
                  </a:cubicBezTo>
                  <a:cubicBezTo>
                    <a:pt x="12507" y="3554"/>
                    <a:pt x="-2732" y="23938"/>
                    <a:pt x="411" y="45845"/>
                  </a:cubicBezTo>
                  <a:cubicBezTo>
                    <a:pt x="3268" y="65847"/>
                    <a:pt x="20508" y="80326"/>
                    <a:pt x="40130" y="80326"/>
                  </a:cubicBezTo>
                  <a:close/>
                  <a:moveTo>
                    <a:pt x="36034" y="11365"/>
                  </a:moveTo>
                  <a:cubicBezTo>
                    <a:pt x="37463" y="11174"/>
                    <a:pt x="38797" y="11079"/>
                    <a:pt x="40130" y="11079"/>
                  </a:cubicBezTo>
                  <a:cubicBezTo>
                    <a:pt x="54322" y="11079"/>
                    <a:pt x="66705" y="21557"/>
                    <a:pt x="68800" y="35939"/>
                  </a:cubicBezTo>
                  <a:cubicBezTo>
                    <a:pt x="71086" y="51751"/>
                    <a:pt x="60037" y="66514"/>
                    <a:pt x="44226" y="68705"/>
                  </a:cubicBezTo>
                  <a:cubicBezTo>
                    <a:pt x="28414" y="70991"/>
                    <a:pt x="13650" y="59942"/>
                    <a:pt x="11460" y="44131"/>
                  </a:cubicBezTo>
                  <a:cubicBezTo>
                    <a:pt x="9174" y="28319"/>
                    <a:pt x="20223" y="13555"/>
                    <a:pt x="36034" y="113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/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B44CBC79-EA6E-7D69-3131-851411A78500}"/>
              </a:ext>
            </a:extLst>
          </p:cNvPr>
          <p:cNvGrpSpPr/>
          <p:nvPr/>
        </p:nvGrpSpPr>
        <p:grpSpPr>
          <a:xfrm>
            <a:off x="265980" y="283873"/>
            <a:ext cx="1310645" cy="1105839"/>
            <a:chOff x="15216319" y="6460519"/>
            <a:chExt cx="3415653" cy="2881912"/>
          </a:xfrm>
        </p:grpSpPr>
        <p:sp>
          <p:nvSpPr>
            <p:cNvPr id="60" name="object 2">
              <a:extLst>
                <a:ext uri="{FF2B5EF4-FFF2-40B4-BE49-F238E27FC236}">
                  <a16:creationId xmlns:a16="http://schemas.microsoft.com/office/drawing/2014/main" id="{6852F093-97AD-D431-0014-46C514402FE7}"/>
                </a:ext>
              </a:extLst>
            </p:cNvPr>
            <p:cNvSpPr/>
            <p:nvPr/>
          </p:nvSpPr>
          <p:spPr>
            <a:xfrm>
              <a:off x="16359823" y="7055669"/>
              <a:ext cx="1217295" cy="687070"/>
            </a:xfrm>
            <a:custGeom>
              <a:avLst/>
              <a:gdLst/>
              <a:ahLst/>
              <a:cxnLst/>
              <a:rect l="l" t="t" r="r" b="b"/>
              <a:pathLst>
                <a:path w="1217294" h="687070">
                  <a:moveTo>
                    <a:pt x="207733" y="259270"/>
                  </a:moveTo>
                  <a:lnTo>
                    <a:pt x="83146" y="259270"/>
                  </a:lnTo>
                  <a:lnTo>
                    <a:pt x="83146" y="5270"/>
                  </a:lnTo>
                  <a:lnTo>
                    <a:pt x="406" y="5270"/>
                  </a:lnTo>
                  <a:lnTo>
                    <a:pt x="406" y="259270"/>
                  </a:lnTo>
                  <a:lnTo>
                    <a:pt x="406" y="329120"/>
                  </a:lnTo>
                  <a:lnTo>
                    <a:pt x="207733" y="329120"/>
                  </a:lnTo>
                  <a:lnTo>
                    <a:pt x="207733" y="259270"/>
                  </a:lnTo>
                  <a:close/>
                </a:path>
                <a:path w="1217294" h="687070">
                  <a:moveTo>
                    <a:pt x="246799" y="370979"/>
                  </a:moveTo>
                  <a:lnTo>
                    <a:pt x="171754" y="370979"/>
                  </a:lnTo>
                  <a:lnTo>
                    <a:pt x="171754" y="526034"/>
                  </a:lnTo>
                  <a:lnTo>
                    <a:pt x="74561" y="370979"/>
                  </a:lnTo>
                  <a:lnTo>
                    <a:pt x="0" y="370979"/>
                  </a:lnTo>
                  <a:lnTo>
                    <a:pt x="0" y="682802"/>
                  </a:lnTo>
                  <a:lnTo>
                    <a:pt x="74561" y="682802"/>
                  </a:lnTo>
                  <a:lnTo>
                    <a:pt x="74561" y="512483"/>
                  </a:lnTo>
                  <a:lnTo>
                    <a:pt x="181292" y="682802"/>
                  </a:lnTo>
                  <a:lnTo>
                    <a:pt x="246799" y="682802"/>
                  </a:lnTo>
                  <a:lnTo>
                    <a:pt x="246799" y="370979"/>
                  </a:lnTo>
                  <a:close/>
                </a:path>
                <a:path w="1217294" h="687070">
                  <a:moveTo>
                    <a:pt x="465886" y="370979"/>
                  </a:moveTo>
                  <a:lnTo>
                    <a:pt x="266585" y="370979"/>
                  </a:lnTo>
                  <a:lnTo>
                    <a:pt x="266585" y="682790"/>
                  </a:lnTo>
                  <a:lnTo>
                    <a:pt x="465886" y="682790"/>
                  </a:lnTo>
                  <a:lnTo>
                    <a:pt x="465886" y="616331"/>
                  </a:lnTo>
                  <a:lnTo>
                    <a:pt x="346405" y="616331"/>
                  </a:lnTo>
                  <a:lnTo>
                    <a:pt x="346405" y="529539"/>
                  </a:lnTo>
                  <a:lnTo>
                    <a:pt x="369658" y="559523"/>
                  </a:lnTo>
                  <a:lnTo>
                    <a:pt x="438746" y="559523"/>
                  </a:lnTo>
                  <a:lnTo>
                    <a:pt x="438746" y="492963"/>
                  </a:lnTo>
                  <a:lnTo>
                    <a:pt x="346405" y="492963"/>
                  </a:lnTo>
                  <a:lnTo>
                    <a:pt x="346405" y="439178"/>
                  </a:lnTo>
                  <a:lnTo>
                    <a:pt x="465886" y="439178"/>
                  </a:lnTo>
                  <a:lnTo>
                    <a:pt x="465886" y="370979"/>
                  </a:lnTo>
                  <a:close/>
                </a:path>
                <a:path w="1217294" h="687070">
                  <a:moveTo>
                    <a:pt x="486346" y="166166"/>
                  </a:moveTo>
                  <a:lnTo>
                    <a:pt x="482803" y="104711"/>
                  </a:lnTo>
                  <a:lnTo>
                    <a:pt x="474129" y="69037"/>
                  </a:lnTo>
                  <a:lnTo>
                    <a:pt x="471982" y="60185"/>
                  </a:lnTo>
                  <a:lnTo>
                    <a:pt x="453529" y="30010"/>
                  </a:lnTo>
                  <a:lnTo>
                    <a:pt x="427139" y="11633"/>
                  </a:lnTo>
                  <a:lnTo>
                    <a:pt x="401828" y="4965"/>
                  </a:lnTo>
                  <a:lnTo>
                    <a:pt x="401828" y="182892"/>
                  </a:lnTo>
                  <a:lnTo>
                    <a:pt x="399542" y="225869"/>
                  </a:lnTo>
                  <a:lnTo>
                    <a:pt x="391363" y="251421"/>
                  </a:lnTo>
                  <a:lnTo>
                    <a:pt x="375246" y="263690"/>
                  </a:lnTo>
                  <a:lnTo>
                    <a:pt x="349186" y="266852"/>
                  </a:lnTo>
                  <a:lnTo>
                    <a:pt x="323126" y="263486"/>
                  </a:lnTo>
                  <a:lnTo>
                    <a:pt x="306552" y="250812"/>
                  </a:lnTo>
                  <a:lnTo>
                    <a:pt x="297815" y="224942"/>
                  </a:lnTo>
                  <a:lnTo>
                    <a:pt x="295313" y="182892"/>
                  </a:lnTo>
                  <a:lnTo>
                    <a:pt x="295262" y="152590"/>
                  </a:lnTo>
                  <a:lnTo>
                    <a:pt x="297675" y="109664"/>
                  </a:lnTo>
                  <a:lnTo>
                    <a:pt x="306133" y="84264"/>
                  </a:lnTo>
                  <a:lnTo>
                    <a:pt x="322402" y="72136"/>
                  </a:lnTo>
                  <a:lnTo>
                    <a:pt x="348310" y="69037"/>
                  </a:lnTo>
                  <a:lnTo>
                    <a:pt x="374510" y="72339"/>
                  </a:lnTo>
                  <a:lnTo>
                    <a:pt x="390931" y="84924"/>
                  </a:lnTo>
                  <a:lnTo>
                    <a:pt x="399415" y="110756"/>
                  </a:lnTo>
                  <a:lnTo>
                    <a:pt x="401751" y="152590"/>
                  </a:lnTo>
                  <a:lnTo>
                    <a:pt x="401828" y="182892"/>
                  </a:lnTo>
                  <a:lnTo>
                    <a:pt x="401828" y="4965"/>
                  </a:lnTo>
                  <a:lnTo>
                    <a:pt x="392468" y="2489"/>
                  </a:lnTo>
                  <a:lnTo>
                    <a:pt x="349186" y="0"/>
                  </a:lnTo>
                  <a:lnTo>
                    <a:pt x="305968" y="2552"/>
                  </a:lnTo>
                  <a:lnTo>
                    <a:pt x="244170" y="30454"/>
                  </a:lnTo>
                  <a:lnTo>
                    <a:pt x="213969" y="105562"/>
                  </a:lnTo>
                  <a:lnTo>
                    <a:pt x="210261" y="167093"/>
                  </a:lnTo>
                  <a:lnTo>
                    <a:pt x="213893" y="228752"/>
                  </a:lnTo>
                  <a:lnTo>
                    <a:pt x="224980" y="273481"/>
                  </a:lnTo>
                  <a:lnTo>
                    <a:pt x="270370" y="322351"/>
                  </a:lnTo>
                  <a:lnTo>
                    <a:pt x="348310" y="334111"/>
                  </a:lnTo>
                  <a:lnTo>
                    <a:pt x="391629" y="331533"/>
                  </a:lnTo>
                  <a:lnTo>
                    <a:pt x="426466" y="322135"/>
                  </a:lnTo>
                  <a:lnTo>
                    <a:pt x="453072" y="303403"/>
                  </a:lnTo>
                  <a:lnTo>
                    <a:pt x="471741" y="272834"/>
                  </a:lnTo>
                  <a:lnTo>
                    <a:pt x="473202" y="266852"/>
                  </a:lnTo>
                  <a:lnTo>
                    <a:pt x="482739" y="227926"/>
                  </a:lnTo>
                  <a:lnTo>
                    <a:pt x="486346" y="166166"/>
                  </a:lnTo>
                  <a:close/>
                </a:path>
                <a:path w="1217294" h="687070">
                  <a:moveTo>
                    <a:pt x="703922" y="522643"/>
                  </a:moveTo>
                  <a:lnTo>
                    <a:pt x="634047" y="522643"/>
                  </a:lnTo>
                  <a:lnTo>
                    <a:pt x="634047" y="620941"/>
                  </a:lnTo>
                  <a:lnTo>
                    <a:pt x="628129" y="621753"/>
                  </a:lnTo>
                  <a:lnTo>
                    <a:pt x="620839" y="622300"/>
                  </a:lnTo>
                  <a:lnTo>
                    <a:pt x="606374" y="622681"/>
                  </a:lnTo>
                  <a:lnTo>
                    <a:pt x="579678" y="619023"/>
                  </a:lnTo>
                  <a:lnTo>
                    <a:pt x="564134" y="606145"/>
                  </a:lnTo>
                  <a:lnTo>
                    <a:pt x="556907" y="581190"/>
                  </a:lnTo>
                  <a:lnTo>
                    <a:pt x="555129" y="541299"/>
                  </a:lnTo>
                  <a:lnTo>
                    <a:pt x="555129" y="512902"/>
                  </a:lnTo>
                  <a:lnTo>
                    <a:pt x="557034" y="473138"/>
                  </a:lnTo>
                  <a:lnTo>
                    <a:pt x="564197" y="449249"/>
                  </a:lnTo>
                  <a:lnTo>
                    <a:pt x="578751" y="437591"/>
                  </a:lnTo>
                  <a:lnTo>
                    <a:pt x="602856" y="434517"/>
                  </a:lnTo>
                  <a:lnTo>
                    <a:pt x="624979" y="435089"/>
                  </a:lnTo>
                  <a:lnTo>
                    <a:pt x="647052" y="436562"/>
                  </a:lnTo>
                  <a:lnTo>
                    <a:pt x="667105" y="438619"/>
                  </a:lnTo>
                  <a:lnTo>
                    <a:pt x="683145" y="440880"/>
                  </a:lnTo>
                  <a:lnTo>
                    <a:pt x="693039" y="373964"/>
                  </a:lnTo>
                  <a:lnTo>
                    <a:pt x="677799" y="371449"/>
                  </a:lnTo>
                  <a:lnTo>
                    <a:pt x="658342" y="369252"/>
                  </a:lnTo>
                  <a:lnTo>
                    <a:pt x="634009" y="367703"/>
                  </a:lnTo>
                  <a:lnTo>
                    <a:pt x="604113" y="367118"/>
                  </a:lnTo>
                  <a:lnTo>
                    <a:pt x="554697" y="370967"/>
                  </a:lnTo>
                  <a:lnTo>
                    <a:pt x="517753" y="385038"/>
                  </a:lnTo>
                  <a:lnTo>
                    <a:pt x="492417" y="413169"/>
                  </a:lnTo>
                  <a:lnTo>
                    <a:pt x="477850" y="459181"/>
                  </a:lnTo>
                  <a:lnTo>
                    <a:pt x="473189" y="526872"/>
                  </a:lnTo>
                  <a:lnTo>
                    <a:pt x="477685" y="594588"/>
                  </a:lnTo>
                  <a:lnTo>
                    <a:pt x="491871" y="640600"/>
                  </a:lnTo>
                  <a:lnTo>
                    <a:pt x="516826" y="668718"/>
                  </a:lnTo>
                  <a:lnTo>
                    <a:pt x="553605" y="682777"/>
                  </a:lnTo>
                  <a:lnTo>
                    <a:pt x="603275" y="686625"/>
                  </a:lnTo>
                  <a:lnTo>
                    <a:pt x="635419" y="685698"/>
                  </a:lnTo>
                  <a:lnTo>
                    <a:pt x="663854" y="683336"/>
                  </a:lnTo>
                  <a:lnTo>
                    <a:pt x="687158" y="680186"/>
                  </a:lnTo>
                  <a:lnTo>
                    <a:pt x="703922" y="676884"/>
                  </a:lnTo>
                  <a:lnTo>
                    <a:pt x="703922" y="522643"/>
                  </a:lnTo>
                  <a:close/>
                </a:path>
                <a:path w="1217294" h="687070">
                  <a:moveTo>
                    <a:pt x="1108316" y="328828"/>
                  </a:moveTo>
                  <a:lnTo>
                    <a:pt x="1087208" y="261340"/>
                  </a:lnTo>
                  <a:lnTo>
                    <a:pt x="1075321" y="223342"/>
                  </a:lnTo>
                  <a:lnTo>
                    <a:pt x="1044371" y="124434"/>
                  </a:lnTo>
                  <a:lnTo>
                    <a:pt x="1006678" y="3962"/>
                  </a:lnTo>
                  <a:lnTo>
                    <a:pt x="992276" y="3962"/>
                  </a:lnTo>
                  <a:lnTo>
                    <a:pt x="992276" y="223342"/>
                  </a:lnTo>
                  <a:lnTo>
                    <a:pt x="936993" y="223342"/>
                  </a:lnTo>
                  <a:lnTo>
                    <a:pt x="965365" y="124434"/>
                  </a:lnTo>
                  <a:lnTo>
                    <a:pt x="992276" y="223342"/>
                  </a:lnTo>
                  <a:lnTo>
                    <a:pt x="992276" y="3962"/>
                  </a:lnTo>
                  <a:lnTo>
                    <a:pt x="932116" y="3962"/>
                  </a:lnTo>
                  <a:lnTo>
                    <a:pt x="831176" y="307733"/>
                  </a:lnTo>
                  <a:lnTo>
                    <a:pt x="831176" y="5270"/>
                  </a:lnTo>
                  <a:lnTo>
                    <a:pt x="732967" y="5270"/>
                  </a:lnTo>
                  <a:lnTo>
                    <a:pt x="669099" y="217563"/>
                  </a:lnTo>
                  <a:lnTo>
                    <a:pt x="605180" y="5270"/>
                  </a:lnTo>
                  <a:lnTo>
                    <a:pt x="506933" y="5270"/>
                  </a:lnTo>
                  <a:lnTo>
                    <a:pt x="506933" y="328828"/>
                  </a:lnTo>
                  <a:lnTo>
                    <a:pt x="580821" y="328828"/>
                  </a:lnTo>
                  <a:lnTo>
                    <a:pt x="580821" y="151701"/>
                  </a:lnTo>
                  <a:lnTo>
                    <a:pt x="628751" y="324967"/>
                  </a:lnTo>
                  <a:lnTo>
                    <a:pt x="703478" y="324967"/>
                  </a:lnTo>
                  <a:lnTo>
                    <a:pt x="751865" y="152146"/>
                  </a:lnTo>
                  <a:lnTo>
                    <a:pt x="751865" y="328828"/>
                  </a:lnTo>
                  <a:lnTo>
                    <a:pt x="824166" y="328828"/>
                  </a:lnTo>
                  <a:lnTo>
                    <a:pt x="831176" y="328828"/>
                  </a:lnTo>
                  <a:lnTo>
                    <a:pt x="906018" y="328828"/>
                  </a:lnTo>
                  <a:lnTo>
                    <a:pt x="926465" y="261340"/>
                  </a:lnTo>
                  <a:lnTo>
                    <a:pt x="940879" y="288378"/>
                  </a:lnTo>
                  <a:lnTo>
                    <a:pt x="1010272" y="288378"/>
                  </a:lnTo>
                  <a:lnTo>
                    <a:pt x="1021549" y="328828"/>
                  </a:lnTo>
                  <a:lnTo>
                    <a:pt x="1108316" y="328828"/>
                  </a:lnTo>
                  <a:close/>
                </a:path>
                <a:path w="1217294" h="687070">
                  <a:moveTo>
                    <a:pt x="1217155" y="682802"/>
                  </a:moveTo>
                  <a:lnTo>
                    <a:pt x="1196454" y="616699"/>
                  </a:lnTo>
                  <a:lnTo>
                    <a:pt x="1185303" y="581101"/>
                  </a:lnTo>
                  <a:lnTo>
                    <a:pt x="1155458" y="485787"/>
                  </a:lnTo>
                  <a:lnTo>
                    <a:pt x="1119111" y="369722"/>
                  </a:lnTo>
                  <a:lnTo>
                    <a:pt x="1105204" y="369722"/>
                  </a:lnTo>
                  <a:lnTo>
                    <a:pt x="1105204" y="581101"/>
                  </a:lnTo>
                  <a:lnTo>
                    <a:pt x="1051839" y="581101"/>
                  </a:lnTo>
                  <a:lnTo>
                    <a:pt x="1079207" y="485787"/>
                  </a:lnTo>
                  <a:lnTo>
                    <a:pt x="1105204" y="581101"/>
                  </a:lnTo>
                  <a:lnTo>
                    <a:pt x="1105204" y="369722"/>
                  </a:lnTo>
                  <a:lnTo>
                    <a:pt x="1047115" y="369722"/>
                  </a:lnTo>
                  <a:lnTo>
                    <a:pt x="953884" y="650062"/>
                  </a:lnTo>
                  <a:lnTo>
                    <a:pt x="919505" y="592988"/>
                  </a:lnTo>
                  <a:lnTo>
                    <a:pt x="907770" y="573519"/>
                  </a:lnTo>
                  <a:lnTo>
                    <a:pt x="929424" y="561809"/>
                  </a:lnTo>
                  <a:lnTo>
                    <a:pt x="944092" y="543115"/>
                  </a:lnTo>
                  <a:lnTo>
                    <a:pt x="948207" y="529869"/>
                  </a:lnTo>
                  <a:lnTo>
                    <a:pt x="952423" y="516305"/>
                  </a:lnTo>
                  <a:lnTo>
                    <a:pt x="955052" y="480301"/>
                  </a:lnTo>
                  <a:lnTo>
                    <a:pt x="949833" y="434962"/>
                  </a:lnTo>
                  <a:lnTo>
                    <a:pt x="948867" y="426554"/>
                  </a:lnTo>
                  <a:lnTo>
                    <a:pt x="929944" y="393052"/>
                  </a:lnTo>
                  <a:lnTo>
                    <a:pt x="897763" y="375843"/>
                  </a:lnTo>
                  <a:lnTo>
                    <a:pt x="876439" y="373595"/>
                  </a:lnTo>
                  <a:lnTo>
                    <a:pt x="876439" y="481101"/>
                  </a:lnTo>
                  <a:lnTo>
                    <a:pt x="874699" y="504647"/>
                  </a:lnTo>
                  <a:lnTo>
                    <a:pt x="869276" y="519645"/>
                  </a:lnTo>
                  <a:lnTo>
                    <a:pt x="859866" y="527558"/>
                  </a:lnTo>
                  <a:lnTo>
                    <a:pt x="846150" y="529869"/>
                  </a:lnTo>
                  <a:lnTo>
                    <a:pt x="802322" y="529869"/>
                  </a:lnTo>
                  <a:lnTo>
                    <a:pt x="802322" y="434962"/>
                  </a:lnTo>
                  <a:lnTo>
                    <a:pt x="845667" y="434962"/>
                  </a:lnTo>
                  <a:lnTo>
                    <a:pt x="858913" y="436753"/>
                  </a:lnTo>
                  <a:lnTo>
                    <a:pt x="868553" y="443585"/>
                  </a:lnTo>
                  <a:lnTo>
                    <a:pt x="874445" y="457644"/>
                  </a:lnTo>
                  <a:lnTo>
                    <a:pt x="876439" y="481101"/>
                  </a:lnTo>
                  <a:lnTo>
                    <a:pt x="876439" y="373595"/>
                  </a:lnTo>
                  <a:lnTo>
                    <a:pt x="851801" y="370979"/>
                  </a:lnTo>
                  <a:lnTo>
                    <a:pt x="723849" y="370979"/>
                  </a:lnTo>
                  <a:lnTo>
                    <a:pt x="723849" y="682790"/>
                  </a:lnTo>
                  <a:lnTo>
                    <a:pt x="802322" y="682790"/>
                  </a:lnTo>
                  <a:lnTo>
                    <a:pt x="802322" y="592988"/>
                  </a:lnTo>
                  <a:lnTo>
                    <a:pt x="833132" y="592988"/>
                  </a:lnTo>
                  <a:lnTo>
                    <a:pt x="886460" y="682790"/>
                  </a:lnTo>
                  <a:lnTo>
                    <a:pt x="943000" y="682790"/>
                  </a:lnTo>
                  <a:lnTo>
                    <a:pt x="1021969" y="682802"/>
                  </a:lnTo>
                  <a:lnTo>
                    <a:pt x="1042454" y="616699"/>
                  </a:lnTo>
                  <a:lnTo>
                    <a:pt x="1056944" y="643851"/>
                  </a:lnTo>
                  <a:lnTo>
                    <a:pt x="1122553" y="643851"/>
                  </a:lnTo>
                  <a:lnTo>
                    <a:pt x="1133373" y="682802"/>
                  </a:lnTo>
                  <a:lnTo>
                    <a:pt x="1217155" y="682802"/>
                  </a:lnTo>
                  <a:close/>
                </a:path>
              </a:pathLst>
            </a:custGeom>
            <a:solidFill>
              <a:srgbClr val="1D1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1" name="object 3">
              <a:extLst>
                <a:ext uri="{FF2B5EF4-FFF2-40B4-BE49-F238E27FC236}">
                  <a16:creationId xmlns:a16="http://schemas.microsoft.com/office/drawing/2014/main" id="{FBFEF63A-B6BF-9F6C-65B8-E4D2D0C3C7CC}"/>
                </a:ext>
              </a:extLst>
            </p:cNvPr>
            <p:cNvGrpSpPr/>
            <p:nvPr/>
          </p:nvGrpSpPr>
          <p:grpSpPr>
            <a:xfrm>
              <a:off x="15911004" y="6460519"/>
              <a:ext cx="2026920" cy="1990089"/>
              <a:chOff x="15911004" y="6460519"/>
              <a:chExt cx="2026920" cy="1990089"/>
            </a:xfrm>
          </p:grpSpPr>
          <p:sp>
            <p:nvSpPr>
              <p:cNvPr id="79" name="object 4">
                <a:extLst>
                  <a:ext uri="{FF2B5EF4-FFF2-40B4-BE49-F238E27FC236}">
                    <a16:creationId xmlns:a16="http://schemas.microsoft.com/office/drawing/2014/main" id="{57D0E127-21D1-A293-C212-BA22ADEA2947}"/>
                  </a:ext>
                </a:extLst>
              </p:cNvPr>
              <p:cNvSpPr/>
              <p:nvPr/>
            </p:nvSpPr>
            <p:spPr>
              <a:xfrm>
                <a:off x="16762258" y="6460519"/>
                <a:ext cx="955040" cy="504825"/>
              </a:xfrm>
              <a:custGeom>
                <a:avLst/>
                <a:gdLst/>
                <a:ahLst/>
                <a:cxnLst/>
                <a:rect l="l" t="t" r="r" b="b"/>
                <a:pathLst>
                  <a:path w="955040" h="504825">
                    <a:moveTo>
                      <a:pt x="494411" y="0"/>
                    </a:moveTo>
                    <a:lnTo>
                      <a:pt x="444486" y="479"/>
                    </a:lnTo>
                    <a:lnTo>
                      <a:pt x="393816" y="2252"/>
                    </a:lnTo>
                    <a:lnTo>
                      <a:pt x="342721" y="5144"/>
                    </a:lnTo>
                    <a:lnTo>
                      <a:pt x="291521" y="8980"/>
                    </a:lnTo>
                    <a:lnTo>
                      <a:pt x="240534" y="13588"/>
                    </a:lnTo>
                    <a:lnTo>
                      <a:pt x="190081" y="18791"/>
                    </a:lnTo>
                    <a:lnTo>
                      <a:pt x="140481" y="24416"/>
                    </a:lnTo>
                    <a:lnTo>
                      <a:pt x="92055" y="30289"/>
                    </a:lnTo>
                    <a:lnTo>
                      <a:pt x="0" y="42079"/>
                    </a:lnTo>
                    <a:lnTo>
                      <a:pt x="35276" y="43890"/>
                    </a:lnTo>
                    <a:lnTo>
                      <a:pt x="78440" y="48735"/>
                    </a:lnTo>
                    <a:lnTo>
                      <a:pt x="127679" y="56119"/>
                    </a:lnTo>
                    <a:lnTo>
                      <a:pt x="181178" y="65544"/>
                    </a:lnTo>
                    <a:lnTo>
                      <a:pt x="237122" y="76514"/>
                    </a:lnTo>
                    <a:lnTo>
                      <a:pt x="293698" y="88533"/>
                    </a:lnTo>
                    <a:lnTo>
                      <a:pt x="349091" y="101104"/>
                    </a:lnTo>
                    <a:lnTo>
                      <a:pt x="401486" y="113732"/>
                    </a:lnTo>
                    <a:lnTo>
                      <a:pt x="449071" y="125919"/>
                    </a:lnTo>
                    <a:lnTo>
                      <a:pt x="490030" y="137169"/>
                    </a:lnTo>
                    <a:lnTo>
                      <a:pt x="547138" y="164500"/>
                    </a:lnTo>
                    <a:lnTo>
                      <a:pt x="578480" y="187166"/>
                    </a:lnTo>
                    <a:lnTo>
                      <a:pt x="615301" y="214269"/>
                    </a:lnTo>
                    <a:lnTo>
                      <a:pt x="656330" y="245091"/>
                    </a:lnTo>
                    <a:lnTo>
                      <a:pt x="700295" y="278917"/>
                    </a:lnTo>
                    <a:lnTo>
                      <a:pt x="745924" y="315029"/>
                    </a:lnTo>
                    <a:lnTo>
                      <a:pt x="791945" y="352712"/>
                    </a:lnTo>
                    <a:lnTo>
                      <a:pt x="837085" y="391249"/>
                    </a:lnTo>
                    <a:lnTo>
                      <a:pt x="880073" y="429924"/>
                    </a:lnTo>
                    <a:lnTo>
                      <a:pt x="919637" y="468019"/>
                    </a:lnTo>
                    <a:lnTo>
                      <a:pt x="954504" y="504819"/>
                    </a:lnTo>
                    <a:lnTo>
                      <a:pt x="928916" y="460786"/>
                    </a:lnTo>
                    <a:lnTo>
                      <a:pt x="900905" y="414536"/>
                    </a:lnTo>
                    <a:lnTo>
                      <a:pt x="870942" y="366857"/>
                    </a:lnTo>
                    <a:lnTo>
                      <a:pt x="839495" y="318538"/>
                    </a:lnTo>
                    <a:lnTo>
                      <a:pt x="807032" y="270368"/>
                    </a:lnTo>
                    <a:lnTo>
                      <a:pt x="774023" y="223136"/>
                    </a:lnTo>
                    <a:lnTo>
                      <a:pt x="740936" y="177631"/>
                    </a:lnTo>
                    <a:lnTo>
                      <a:pt x="708241" y="134642"/>
                    </a:lnTo>
                    <a:lnTo>
                      <a:pt x="676405" y="94957"/>
                    </a:lnTo>
                    <a:lnTo>
                      <a:pt x="645898" y="59366"/>
                    </a:lnTo>
                    <a:lnTo>
                      <a:pt x="617189" y="28657"/>
                    </a:lnTo>
                    <a:lnTo>
                      <a:pt x="543271" y="988"/>
                    </a:lnTo>
                    <a:lnTo>
                      <a:pt x="494411" y="0"/>
                    </a:lnTo>
                    <a:close/>
                  </a:path>
                </a:pathLst>
              </a:custGeom>
              <a:solidFill>
                <a:srgbClr val="92949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5">
                <a:extLst>
                  <a:ext uri="{FF2B5EF4-FFF2-40B4-BE49-F238E27FC236}">
                    <a16:creationId xmlns:a16="http://schemas.microsoft.com/office/drawing/2014/main" id="{00350F0A-CCE0-7CF3-1A03-5E85EDDF6EEC}"/>
                  </a:ext>
                </a:extLst>
              </p:cNvPr>
              <p:cNvSpPr/>
              <p:nvPr/>
            </p:nvSpPr>
            <p:spPr>
              <a:xfrm>
                <a:off x="15911004" y="6502521"/>
                <a:ext cx="2026920" cy="1948180"/>
              </a:xfrm>
              <a:custGeom>
                <a:avLst/>
                <a:gdLst/>
                <a:ahLst/>
                <a:cxnLst/>
                <a:rect l="l" t="t" r="r" b="b"/>
                <a:pathLst>
                  <a:path w="2026919" h="1948179">
                    <a:moveTo>
                      <a:pt x="851900" y="0"/>
                    </a:moveTo>
                    <a:lnTo>
                      <a:pt x="814363" y="6731"/>
                    </a:lnTo>
                    <a:lnTo>
                      <a:pt x="770917" y="15657"/>
                    </a:lnTo>
                    <a:lnTo>
                      <a:pt x="722878" y="26406"/>
                    </a:lnTo>
                    <a:lnTo>
                      <a:pt x="671566" y="38608"/>
                    </a:lnTo>
                    <a:lnTo>
                      <a:pt x="618297" y="51893"/>
                    </a:lnTo>
                    <a:lnTo>
                      <a:pt x="564389" y="65889"/>
                    </a:lnTo>
                    <a:lnTo>
                      <a:pt x="511160" y="80226"/>
                    </a:lnTo>
                    <a:lnTo>
                      <a:pt x="459928" y="94534"/>
                    </a:lnTo>
                    <a:lnTo>
                      <a:pt x="412011" y="108442"/>
                    </a:lnTo>
                    <a:lnTo>
                      <a:pt x="368727" y="121580"/>
                    </a:lnTo>
                    <a:lnTo>
                      <a:pt x="331393" y="133577"/>
                    </a:lnTo>
                    <a:lnTo>
                      <a:pt x="308401" y="173786"/>
                    </a:lnTo>
                    <a:lnTo>
                      <a:pt x="285912" y="214760"/>
                    </a:lnTo>
                    <a:lnTo>
                      <a:pt x="263959" y="256494"/>
                    </a:lnTo>
                    <a:lnTo>
                      <a:pt x="242577" y="298984"/>
                    </a:lnTo>
                    <a:lnTo>
                      <a:pt x="221801" y="342225"/>
                    </a:lnTo>
                    <a:lnTo>
                      <a:pt x="201665" y="386213"/>
                    </a:lnTo>
                    <a:lnTo>
                      <a:pt x="182204" y="430943"/>
                    </a:lnTo>
                    <a:lnTo>
                      <a:pt x="163452" y="476411"/>
                    </a:lnTo>
                    <a:lnTo>
                      <a:pt x="145445" y="522612"/>
                    </a:lnTo>
                    <a:lnTo>
                      <a:pt x="128216" y="569542"/>
                    </a:lnTo>
                    <a:lnTo>
                      <a:pt x="111800" y="617196"/>
                    </a:lnTo>
                    <a:lnTo>
                      <a:pt x="96233" y="665569"/>
                    </a:lnTo>
                    <a:lnTo>
                      <a:pt x="81548" y="714658"/>
                    </a:lnTo>
                    <a:lnTo>
                      <a:pt x="67781" y="764458"/>
                    </a:lnTo>
                    <a:lnTo>
                      <a:pt x="54965" y="814963"/>
                    </a:lnTo>
                    <a:lnTo>
                      <a:pt x="43136" y="866170"/>
                    </a:lnTo>
                    <a:lnTo>
                      <a:pt x="32328" y="918074"/>
                    </a:lnTo>
                    <a:lnTo>
                      <a:pt x="22576" y="970671"/>
                    </a:lnTo>
                    <a:lnTo>
                      <a:pt x="13914" y="1023956"/>
                    </a:lnTo>
                    <a:lnTo>
                      <a:pt x="6377" y="1077925"/>
                    </a:lnTo>
                    <a:lnTo>
                      <a:pt x="0" y="1132572"/>
                    </a:lnTo>
                    <a:lnTo>
                      <a:pt x="13804" y="1164412"/>
                    </a:lnTo>
                    <a:lnTo>
                      <a:pt x="30504" y="1198711"/>
                    </a:lnTo>
                    <a:lnTo>
                      <a:pt x="49926" y="1235192"/>
                    </a:lnTo>
                    <a:lnTo>
                      <a:pt x="71893" y="1273577"/>
                    </a:lnTo>
                    <a:lnTo>
                      <a:pt x="96233" y="1313587"/>
                    </a:lnTo>
                    <a:lnTo>
                      <a:pt x="122770" y="1354945"/>
                    </a:lnTo>
                    <a:lnTo>
                      <a:pt x="151330" y="1397373"/>
                    </a:lnTo>
                    <a:lnTo>
                      <a:pt x="181739" y="1440591"/>
                    </a:lnTo>
                    <a:lnTo>
                      <a:pt x="213821" y="1484322"/>
                    </a:lnTo>
                    <a:lnTo>
                      <a:pt x="247402" y="1528289"/>
                    </a:lnTo>
                    <a:lnTo>
                      <a:pt x="282309" y="1572212"/>
                    </a:lnTo>
                    <a:lnTo>
                      <a:pt x="318365" y="1615814"/>
                    </a:lnTo>
                    <a:lnTo>
                      <a:pt x="355398" y="1658816"/>
                    </a:lnTo>
                    <a:lnTo>
                      <a:pt x="393232" y="1700941"/>
                    </a:lnTo>
                    <a:lnTo>
                      <a:pt x="431692" y="1741909"/>
                    </a:lnTo>
                    <a:lnTo>
                      <a:pt x="470605" y="1781445"/>
                    </a:lnTo>
                    <a:lnTo>
                      <a:pt x="509795" y="1819268"/>
                    </a:lnTo>
                    <a:lnTo>
                      <a:pt x="549089" y="1855101"/>
                    </a:lnTo>
                    <a:lnTo>
                      <a:pt x="588311" y="1888665"/>
                    </a:lnTo>
                    <a:lnTo>
                      <a:pt x="627287" y="1919684"/>
                    </a:lnTo>
                    <a:lnTo>
                      <a:pt x="665843" y="1947877"/>
                    </a:lnTo>
                    <a:lnTo>
                      <a:pt x="727616" y="1943159"/>
                    </a:lnTo>
                    <a:lnTo>
                      <a:pt x="788039" y="1937444"/>
                    </a:lnTo>
                    <a:lnTo>
                      <a:pt x="847103" y="1930777"/>
                    </a:lnTo>
                    <a:lnTo>
                      <a:pt x="904799" y="1923200"/>
                    </a:lnTo>
                    <a:lnTo>
                      <a:pt x="961117" y="1914758"/>
                    </a:lnTo>
                    <a:lnTo>
                      <a:pt x="1016050" y="1905494"/>
                    </a:lnTo>
                    <a:lnTo>
                      <a:pt x="1069587" y="1895454"/>
                    </a:lnTo>
                    <a:lnTo>
                      <a:pt x="1121721" y="1884681"/>
                    </a:lnTo>
                    <a:lnTo>
                      <a:pt x="1172441" y="1873219"/>
                    </a:lnTo>
                    <a:lnTo>
                      <a:pt x="1221740" y="1861111"/>
                    </a:lnTo>
                    <a:lnTo>
                      <a:pt x="1269607" y="1848402"/>
                    </a:lnTo>
                    <a:lnTo>
                      <a:pt x="1316035" y="1835137"/>
                    </a:lnTo>
                    <a:lnTo>
                      <a:pt x="1361014" y="1821357"/>
                    </a:lnTo>
                    <a:lnTo>
                      <a:pt x="1404535" y="1807109"/>
                    </a:lnTo>
                    <a:lnTo>
                      <a:pt x="1446590" y="1792436"/>
                    </a:lnTo>
                    <a:lnTo>
                      <a:pt x="1487169" y="1777381"/>
                    </a:lnTo>
                    <a:lnTo>
                      <a:pt x="1526263" y="1761989"/>
                    </a:lnTo>
                    <a:lnTo>
                      <a:pt x="1563863" y="1746303"/>
                    </a:lnTo>
                    <a:lnTo>
                      <a:pt x="1599961" y="1730368"/>
                    </a:lnTo>
                    <a:lnTo>
                      <a:pt x="1634548" y="1714228"/>
                    </a:lnTo>
                    <a:lnTo>
                      <a:pt x="1692951" y="1664279"/>
                    </a:lnTo>
                    <a:lnTo>
                      <a:pt x="1718998" y="1625740"/>
                    </a:lnTo>
                    <a:lnTo>
                      <a:pt x="1745502" y="1582944"/>
                    </a:lnTo>
                    <a:lnTo>
                      <a:pt x="1772212" y="1536528"/>
                    </a:lnTo>
                    <a:lnTo>
                      <a:pt x="1798874" y="1487126"/>
                    </a:lnTo>
                    <a:lnTo>
                      <a:pt x="1825236" y="1435374"/>
                    </a:lnTo>
                    <a:lnTo>
                      <a:pt x="1851045" y="1381907"/>
                    </a:lnTo>
                    <a:lnTo>
                      <a:pt x="1876050" y="1327361"/>
                    </a:lnTo>
                    <a:lnTo>
                      <a:pt x="1899998" y="1272370"/>
                    </a:lnTo>
                    <a:lnTo>
                      <a:pt x="1922636" y="1217571"/>
                    </a:lnTo>
                    <a:lnTo>
                      <a:pt x="1943711" y="1163599"/>
                    </a:lnTo>
                    <a:lnTo>
                      <a:pt x="1962973" y="1111089"/>
                    </a:lnTo>
                    <a:lnTo>
                      <a:pt x="1980166" y="1060676"/>
                    </a:lnTo>
                    <a:lnTo>
                      <a:pt x="1995041" y="1012996"/>
                    </a:lnTo>
                    <a:lnTo>
                      <a:pt x="2007343" y="968683"/>
                    </a:lnTo>
                    <a:lnTo>
                      <a:pt x="2016821" y="928374"/>
                    </a:lnTo>
                    <a:lnTo>
                      <a:pt x="2026294" y="862308"/>
                    </a:lnTo>
                    <a:lnTo>
                      <a:pt x="2014021" y="835934"/>
                    </a:lnTo>
                    <a:lnTo>
                      <a:pt x="1996984" y="801621"/>
                    </a:lnTo>
                    <a:lnTo>
                      <a:pt x="1975914" y="760844"/>
                    </a:lnTo>
                    <a:lnTo>
                      <a:pt x="1951543" y="715073"/>
                    </a:lnTo>
                    <a:lnTo>
                      <a:pt x="1924601" y="665779"/>
                    </a:lnTo>
                    <a:lnTo>
                      <a:pt x="1895820" y="614436"/>
                    </a:lnTo>
                    <a:lnTo>
                      <a:pt x="1865932" y="562514"/>
                    </a:lnTo>
                    <a:lnTo>
                      <a:pt x="1835667" y="511486"/>
                    </a:lnTo>
                    <a:lnTo>
                      <a:pt x="1805756" y="462823"/>
                    </a:lnTo>
                    <a:lnTo>
                      <a:pt x="1817141" y="518159"/>
                    </a:lnTo>
                    <a:lnTo>
                      <a:pt x="1825896" y="574505"/>
                    </a:lnTo>
                    <a:lnTo>
                      <a:pt x="1832171" y="631608"/>
                    </a:lnTo>
                    <a:lnTo>
                      <a:pt x="1836113" y="689216"/>
                    </a:lnTo>
                    <a:lnTo>
                      <a:pt x="1837872" y="747079"/>
                    </a:lnTo>
                    <a:lnTo>
                      <a:pt x="1837595" y="804944"/>
                    </a:lnTo>
                    <a:lnTo>
                      <a:pt x="1835432" y="862560"/>
                    </a:lnTo>
                    <a:lnTo>
                      <a:pt x="1831531" y="919674"/>
                    </a:lnTo>
                    <a:lnTo>
                      <a:pt x="1826041" y="976035"/>
                    </a:lnTo>
                    <a:lnTo>
                      <a:pt x="1819109" y="1031392"/>
                    </a:lnTo>
                    <a:lnTo>
                      <a:pt x="1810886" y="1085493"/>
                    </a:lnTo>
                    <a:lnTo>
                      <a:pt x="1801518" y="1138085"/>
                    </a:lnTo>
                    <a:lnTo>
                      <a:pt x="1791156" y="1188917"/>
                    </a:lnTo>
                    <a:lnTo>
                      <a:pt x="1779947" y="1237738"/>
                    </a:lnTo>
                    <a:lnTo>
                      <a:pt x="1768040" y="1284296"/>
                    </a:lnTo>
                    <a:lnTo>
                      <a:pt x="1755584" y="1328339"/>
                    </a:lnTo>
                    <a:lnTo>
                      <a:pt x="1742727" y="1369615"/>
                    </a:lnTo>
                    <a:lnTo>
                      <a:pt x="1729618" y="1407872"/>
                    </a:lnTo>
                    <a:lnTo>
                      <a:pt x="1703237" y="1474325"/>
                    </a:lnTo>
                    <a:lnTo>
                      <a:pt x="1663647" y="1524921"/>
                    </a:lnTo>
                    <a:lnTo>
                      <a:pt x="1597955" y="1568129"/>
                    </a:lnTo>
                    <a:lnTo>
                      <a:pt x="1559611" y="1588289"/>
                    </a:lnTo>
                    <a:lnTo>
                      <a:pt x="1518091" y="1607387"/>
                    </a:lnTo>
                    <a:lnTo>
                      <a:pt x="1473761" y="1625353"/>
                    </a:lnTo>
                    <a:lnTo>
                      <a:pt x="1426988" y="1642112"/>
                    </a:lnTo>
                    <a:lnTo>
                      <a:pt x="1378138" y="1657592"/>
                    </a:lnTo>
                    <a:lnTo>
                      <a:pt x="1327577" y="1671721"/>
                    </a:lnTo>
                    <a:lnTo>
                      <a:pt x="1275672" y="1684425"/>
                    </a:lnTo>
                    <a:lnTo>
                      <a:pt x="1222790" y="1695632"/>
                    </a:lnTo>
                    <a:lnTo>
                      <a:pt x="1169297" y="1705269"/>
                    </a:lnTo>
                    <a:lnTo>
                      <a:pt x="1115559" y="1713262"/>
                    </a:lnTo>
                    <a:lnTo>
                      <a:pt x="1061944" y="1719540"/>
                    </a:lnTo>
                    <a:lnTo>
                      <a:pt x="1008817" y="1724030"/>
                    </a:lnTo>
                    <a:lnTo>
                      <a:pt x="956545" y="1726658"/>
                    </a:lnTo>
                    <a:lnTo>
                      <a:pt x="905494" y="1727352"/>
                    </a:lnTo>
                    <a:lnTo>
                      <a:pt x="856031" y="1726039"/>
                    </a:lnTo>
                    <a:lnTo>
                      <a:pt x="808523" y="1722646"/>
                    </a:lnTo>
                    <a:lnTo>
                      <a:pt x="763336" y="1717100"/>
                    </a:lnTo>
                    <a:lnTo>
                      <a:pt x="720836" y="1709330"/>
                    </a:lnTo>
                    <a:lnTo>
                      <a:pt x="682807" y="1681470"/>
                    </a:lnTo>
                    <a:lnTo>
                      <a:pt x="643605" y="1650260"/>
                    </a:lnTo>
                    <a:lnTo>
                      <a:pt x="603552" y="1616093"/>
                    </a:lnTo>
                    <a:lnTo>
                      <a:pt x="562973" y="1579361"/>
                    </a:lnTo>
                    <a:lnTo>
                      <a:pt x="522188" y="1540458"/>
                    </a:lnTo>
                    <a:lnTo>
                      <a:pt x="481521" y="1499777"/>
                    </a:lnTo>
                    <a:lnTo>
                      <a:pt x="441294" y="1457710"/>
                    </a:lnTo>
                    <a:lnTo>
                      <a:pt x="401830" y="1414651"/>
                    </a:lnTo>
                    <a:lnTo>
                      <a:pt x="363452" y="1370992"/>
                    </a:lnTo>
                    <a:lnTo>
                      <a:pt x="326481" y="1327126"/>
                    </a:lnTo>
                    <a:lnTo>
                      <a:pt x="291241" y="1283447"/>
                    </a:lnTo>
                    <a:lnTo>
                      <a:pt x="258054" y="1240348"/>
                    </a:lnTo>
                    <a:lnTo>
                      <a:pt x="227243" y="1198221"/>
                    </a:lnTo>
                    <a:lnTo>
                      <a:pt x="199130" y="1157459"/>
                    </a:lnTo>
                    <a:lnTo>
                      <a:pt x="174037" y="1118456"/>
                    </a:lnTo>
                    <a:lnTo>
                      <a:pt x="152288" y="1081604"/>
                    </a:lnTo>
                    <a:lnTo>
                      <a:pt x="134205" y="1047297"/>
                    </a:lnTo>
                    <a:lnTo>
                      <a:pt x="120111" y="1015927"/>
                    </a:lnTo>
                    <a:lnTo>
                      <a:pt x="132898" y="971120"/>
                    </a:lnTo>
                    <a:lnTo>
                      <a:pt x="147197" y="926017"/>
                    </a:lnTo>
                    <a:lnTo>
                      <a:pt x="162974" y="880711"/>
                    </a:lnTo>
                    <a:lnTo>
                      <a:pt x="180192" y="835297"/>
                    </a:lnTo>
                    <a:lnTo>
                      <a:pt x="198815" y="789870"/>
                    </a:lnTo>
                    <a:lnTo>
                      <a:pt x="218810" y="744523"/>
                    </a:lnTo>
                    <a:lnTo>
                      <a:pt x="240139" y="699352"/>
                    </a:lnTo>
                    <a:lnTo>
                      <a:pt x="262768" y="654450"/>
                    </a:lnTo>
                    <a:lnTo>
                      <a:pt x="286661" y="609912"/>
                    </a:lnTo>
                    <a:lnTo>
                      <a:pt x="311783" y="565833"/>
                    </a:lnTo>
                    <a:lnTo>
                      <a:pt x="338099" y="522307"/>
                    </a:lnTo>
                    <a:lnTo>
                      <a:pt x="365572" y="479429"/>
                    </a:lnTo>
                    <a:lnTo>
                      <a:pt x="394167" y="437292"/>
                    </a:lnTo>
                    <a:lnTo>
                      <a:pt x="423849" y="395992"/>
                    </a:lnTo>
                    <a:lnTo>
                      <a:pt x="454582" y="355623"/>
                    </a:lnTo>
                    <a:lnTo>
                      <a:pt x="486332" y="316279"/>
                    </a:lnTo>
                    <a:lnTo>
                      <a:pt x="519062" y="278054"/>
                    </a:lnTo>
                    <a:lnTo>
                      <a:pt x="552737" y="241044"/>
                    </a:lnTo>
                    <a:lnTo>
                      <a:pt x="587321" y="205342"/>
                    </a:lnTo>
                    <a:lnTo>
                      <a:pt x="622780" y="171043"/>
                    </a:lnTo>
                    <a:lnTo>
                      <a:pt x="659077" y="138241"/>
                    </a:lnTo>
                    <a:lnTo>
                      <a:pt x="696177" y="107031"/>
                    </a:lnTo>
                    <a:lnTo>
                      <a:pt x="734045" y="77508"/>
                    </a:lnTo>
                    <a:lnTo>
                      <a:pt x="772645" y="49765"/>
                    </a:lnTo>
                    <a:lnTo>
                      <a:pt x="811942" y="23897"/>
                    </a:lnTo>
                    <a:lnTo>
                      <a:pt x="851900" y="0"/>
                    </a:lnTo>
                    <a:close/>
                  </a:path>
                </a:pathLst>
              </a:custGeom>
              <a:solidFill>
                <a:srgbClr val="ED312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2" name="object 6">
              <a:extLst>
                <a:ext uri="{FF2B5EF4-FFF2-40B4-BE49-F238E27FC236}">
                  <a16:creationId xmlns:a16="http://schemas.microsoft.com/office/drawing/2014/main" id="{59078DCC-598C-C1EC-E766-67C2667C24D2}"/>
                </a:ext>
              </a:extLst>
            </p:cNvPr>
            <p:cNvGrpSpPr/>
            <p:nvPr/>
          </p:nvGrpSpPr>
          <p:grpSpPr>
            <a:xfrm>
              <a:off x="15216319" y="9085906"/>
              <a:ext cx="317500" cy="120014"/>
              <a:chOff x="15216319" y="9085906"/>
              <a:chExt cx="317500" cy="120014"/>
            </a:xfrm>
          </p:grpSpPr>
          <p:pic>
            <p:nvPicPr>
              <p:cNvPr id="76" name="object 7">
                <a:extLst>
                  <a:ext uri="{FF2B5EF4-FFF2-40B4-BE49-F238E27FC236}">
                    <a16:creationId xmlns:a16="http://schemas.microsoft.com/office/drawing/2014/main" id="{587CD15F-98A2-8532-B784-D7841747B09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5216319" y="9087383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77" name="object 8">
                <a:extLst>
                  <a:ext uri="{FF2B5EF4-FFF2-40B4-BE49-F238E27FC236}">
                    <a16:creationId xmlns:a16="http://schemas.microsoft.com/office/drawing/2014/main" id="{97EBEA62-5F44-1F26-80B6-F311376A784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334234" y="9085906"/>
                <a:ext cx="89170" cy="117964"/>
              </a:xfrm>
              <a:prstGeom prst="rect">
                <a:avLst/>
              </a:prstGeom>
            </p:spPr>
          </p:pic>
          <p:pic>
            <p:nvPicPr>
              <p:cNvPr id="78" name="object 9">
                <a:extLst>
                  <a:ext uri="{FF2B5EF4-FFF2-40B4-BE49-F238E27FC236}">
                    <a16:creationId xmlns:a16="http://schemas.microsoft.com/office/drawing/2014/main" id="{C6544CD8-BED7-BF5C-DED3-2B6FEB93303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447921" y="9085915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63" name="object 10">
              <a:extLst>
                <a:ext uri="{FF2B5EF4-FFF2-40B4-BE49-F238E27FC236}">
                  <a16:creationId xmlns:a16="http://schemas.microsoft.com/office/drawing/2014/main" id="{7A6ED319-0224-42D4-8B34-CA994E3A64C6}"/>
                </a:ext>
              </a:extLst>
            </p:cNvPr>
            <p:cNvGrpSpPr/>
            <p:nvPr/>
          </p:nvGrpSpPr>
          <p:grpSpPr>
            <a:xfrm>
              <a:off x="15610499" y="9085686"/>
              <a:ext cx="765175" cy="160020"/>
              <a:chOff x="15610499" y="9085686"/>
              <a:chExt cx="765175" cy="160020"/>
            </a:xfrm>
          </p:grpSpPr>
          <p:pic>
            <p:nvPicPr>
              <p:cNvPr id="70" name="object 11">
                <a:extLst>
                  <a:ext uri="{FF2B5EF4-FFF2-40B4-BE49-F238E27FC236}">
                    <a16:creationId xmlns:a16="http://schemas.microsoft.com/office/drawing/2014/main" id="{223C5CCB-3694-E4E7-0651-1CE2F7C4CAF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5610499" y="9085908"/>
                <a:ext cx="93620" cy="119441"/>
              </a:xfrm>
              <a:prstGeom prst="rect">
                <a:avLst/>
              </a:prstGeom>
            </p:spPr>
          </p:pic>
          <p:pic>
            <p:nvPicPr>
              <p:cNvPr id="71" name="object 12">
                <a:extLst>
                  <a:ext uri="{FF2B5EF4-FFF2-40B4-BE49-F238E27FC236}">
                    <a16:creationId xmlns:a16="http://schemas.microsoft.com/office/drawing/2014/main" id="{2A082FB2-1A62-0DC0-E91B-B49091EF10E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5729484" y="9085686"/>
                <a:ext cx="140226" cy="118184"/>
              </a:xfrm>
              <a:prstGeom prst="rect">
                <a:avLst/>
              </a:prstGeom>
            </p:spPr>
          </p:pic>
          <p:pic>
            <p:nvPicPr>
              <p:cNvPr id="72" name="object 13">
                <a:extLst>
                  <a:ext uri="{FF2B5EF4-FFF2-40B4-BE49-F238E27FC236}">
                    <a16:creationId xmlns:a16="http://schemas.microsoft.com/office/drawing/2014/main" id="{E7FC8536-816D-79AF-9814-6ED5648FDCB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898417" y="9085905"/>
                <a:ext cx="89599" cy="159502"/>
              </a:xfrm>
              <a:prstGeom prst="rect">
                <a:avLst/>
              </a:prstGeom>
            </p:spPr>
          </p:pic>
          <p:pic>
            <p:nvPicPr>
              <p:cNvPr id="73" name="object 14">
                <a:extLst>
                  <a:ext uri="{FF2B5EF4-FFF2-40B4-BE49-F238E27FC236}">
                    <a16:creationId xmlns:a16="http://schemas.microsoft.com/office/drawing/2014/main" id="{2355E6D7-B871-5360-64DA-773AA9E3956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012958" y="9085908"/>
                <a:ext cx="157118" cy="119441"/>
              </a:xfrm>
              <a:prstGeom prst="rect">
                <a:avLst/>
              </a:prstGeom>
            </p:spPr>
          </p:pic>
          <p:pic>
            <p:nvPicPr>
              <p:cNvPr id="74" name="object 15">
                <a:extLst>
                  <a:ext uri="{FF2B5EF4-FFF2-40B4-BE49-F238E27FC236}">
                    <a16:creationId xmlns:a16="http://schemas.microsoft.com/office/drawing/2014/main" id="{144184B6-8133-71E2-BC27-3C266A2B368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91627" y="9085908"/>
                <a:ext cx="77526" cy="119441"/>
              </a:xfrm>
              <a:prstGeom prst="rect">
                <a:avLst/>
              </a:prstGeom>
            </p:spPr>
          </p:pic>
          <p:pic>
            <p:nvPicPr>
              <p:cNvPr id="75" name="object 16">
                <a:extLst>
                  <a:ext uri="{FF2B5EF4-FFF2-40B4-BE49-F238E27FC236}">
                    <a16:creationId xmlns:a16="http://schemas.microsoft.com/office/drawing/2014/main" id="{E9BD06EB-0034-F81A-FB57-B2775A167100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6289861" y="9085914"/>
                <a:ext cx="85358" cy="119430"/>
              </a:xfrm>
              <a:prstGeom prst="rect">
                <a:avLst/>
              </a:prstGeom>
            </p:spPr>
          </p:pic>
        </p:grpSp>
        <p:grpSp>
          <p:nvGrpSpPr>
            <p:cNvPr id="64" name="object 17">
              <a:extLst>
                <a:ext uri="{FF2B5EF4-FFF2-40B4-BE49-F238E27FC236}">
                  <a16:creationId xmlns:a16="http://schemas.microsoft.com/office/drawing/2014/main" id="{97C63BFD-BA19-4D6C-1170-7D05F7612C33}"/>
                </a:ext>
              </a:extLst>
            </p:cNvPr>
            <p:cNvGrpSpPr/>
            <p:nvPr/>
          </p:nvGrpSpPr>
          <p:grpSpPr>
            <a:xfrm>
              <a:off x="16524637" y="8871897"/>
              <a:ext cx="470534" cy="470534"/>
              <a:chOff x="16524637" y="8871897"/>
              <a:chExt cx="470534" cy="470534"/>
            </a:xfrm>
          </p:grpSpPr>
          <p:pic>
            <p:nvPicPr>
              <p:cNvPr id="66" name="object 18">
                <a:extLst>
                  <a:ext uri="{FF2B5EF4-FFF2-40B4-BE49-F238E27FC236}">
                    <a16:creationId xmlns:a16="http://schemas.microsoft.com/office/drawing/2014/main" id="{BEE7CA99-CF43-B087-652D-C14FAFD7746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6551512" y="9011252"/>
                <a:ext cx="195889" cy="241950"/>
              </a:xfrm>
              <a:prstGeom prst="rect">
                <a:avLst/>
              </a:prstGeom>
            </p:spPr>
          </p:pic>
          <p:pic>
            <p:nvPicPr>
              <p:cNvPr id="67" name="object 19">
                <a:extLst>
                  <a:ext uri="{FF2B5EF4-FFF2-40B4-BE49-F238E27FC236}">
                    <a16:creationId xmlns:a16="http://schemas.microsoft.com/office/drawing/2014/main" id="{7D0A71C8-86A6-267B-7ADD-BBB567FC8D8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630038" y="8879646"/>
                <a:ext cx="308790" cy="383494"/>
              </a:xfrm>
              <a:prstGeom prst="rect">
                <a:avLst/>
              </a:prstGeom>
            </p:spPr>
          </p:pic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A2C3BAD9-4C96-0AE2-DBFD-042DC2FA9980}"/>
                  </a:ext>
                </a:extLst>
              </p:cNvPr>
              <p:cNvSpPr/>
              <p:nvPr/>
            </p:nvSpPr>
            <p:spPr>
              <a:xfrm>
                <a:off x="16927354" y="9275277"/>
                <a:ext cx="6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34">
                    <a:moveTo>
                      <a:pt x="10" y="0"/>
                    </a:moveTo>
                    <a:close/>
                  </a:path>
                </a:pathLst>
              </a:custGeom>
              <a:solidFill>
                <a:srgbClr val="E5261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21">
                <a:extLst>
                  <a:ext uri="{FF2B5EF4-FFF2-40B4-BE49-F238E27FC236}">
                    <a16:creationId xmlns:a16="http://schemas.microsoft.com/office/drawing/2014/main" id="{ED7BE8A4-F7C2-1012-4CFC-C93E99A4AA7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6524637" y="8871897"/>
                <a:ext cx="470205" cy="470205"/>
              </a:xfrm>
              <a:prstGeom prst="rect">
                <a:avLst/>
              </a:prstGeom>
            </p:spPr>
          </p:pic>
        </p:grpSp>
        <p:pic>
          <p:nvPicPr>
            <p:cNvPr id="65" name="object 22">
              <a:extLst>
                <a:ext uri="{FF2B5EF4-FFF2-40B4-BE49-F238E27FC236}">
                  <a16:creationId xmlns:a16="http://schemas.microsoft.com/office/drawing/2014/main" id="{F6B72CDE-D6B7-B7FE-629C-6BF06ABC0AB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36857" y="8988138"/>
              <a:ext cx="1495115" cy="218692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9799180E-B3D1-D8C5-F76E-3E8C119853E2}"/>
              </a:ext>
            </a:extLst>
          </p:cNvPr>
          <p:cNvSpPr txBox="1"/>
          <p:nvPr/>
        </p:nvSpPr>
        <p:spPr>
          <a:xfrm>
            <a:off x="10662394" y="2977406"/>
            <a:ext cx="7812272" cy="7426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Uso</a:t>
            </a:r>
            <a:r>
              <a:rPr lang="en-US" sz="3200" dirty="0"/>
              <a:t> de </a:t>
            </a:r>
            <a:r>
              <a:rPr lang="en-US" sz="3200" dirty="0" err="1"/>
              <a:t>residuos</a:t>
            </a:r>
            <a:r>
              <a:rPr lang="en-US" sz="3200" dirty="0"/>
              <a:t>, </a:t>
            </a:r>
            <a:r>
              <a:rPr lang="en-US" sz="3200" dirty="0" err="1"/>
              <a:t>subproductos</a:t>
            </a:r>
            <a:r>
              <a:rPr lang="en-US" sz="3200" dirty="0"/>
              <a:t> y </a:t>
            </a:r>
            <a:r>
              <a:rPr lang="en-US" sz="3200" dirty="0" err="1"/>
              <a:t>otros</a:t>
            </a:r>
            <a:r>
              <a:rPr lang="en-US" sz="3200" dirty="0"/>
              <a:t> </a:t>
            </a:r>
            <a:r>
              <a:rPr lang="en-US" sz="3200" dirty="0" err="1"/>
              <a:t>materiales</a:t>
            </a:r>
            <a:r>
              <a:rPr lang="en-US" sz="3200" dirty="0"/>
              <a:t>,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insumos</a:t>
            </a:r>
            <a:r>
              <a:rPr lang="en-US" sz="3200" dirty="0"/>
              <a:t> en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proceso</a:t>
            </a:r>
            <a:r>
              <a:rPr lang="en-US" sz="3200" dirty="0"/>
              <a:t> de </a:t>
            </a:r>
            <a:r>
              <a:rPr lang="en-US" sz="3200" dirty="0" err="1"/>
              <a:t>fabricación</a:t>
            </a:r>
            <a:r>
              <a:rPr lang="en-US" sz="3200" dirty="0"/>
              <a:t> de Clinker con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b="1" dirty="0" err="1"/>
              <a:t>propósito</a:t>
            </a:r>
            <a:r>
              <a:rPr lang="en-US" sz="3200" b="1" dirty="0"/>
              <a:t> de </a:t>
            </a:r>
            <a:r>
              <a:rPr lang="en-US" sz="3200" b="1" dirty="0" err="1"/>
              <a:t>recuperar</a:t>
            </a:r>
            <a:r>
              <a:rPr lang="en-US" sz="3200" b="1" dirty="0"/>
              <a:t> </a:t>
            </a:r>
            <a:r>
              <a:rPr lang="en-US" sz="3200" b="1" dirty="0" err="1"/>
              <a:t>energía</a:t>
            </a:r>
            <a:r>
              <a:rPr lang="en-US" sz="3200" b="1" dirty="0"/>
              <a:t> o </a:t>
            </a:r>
            <a:r>
              <a:rPr lang="en-US" sz="3200" b="1" dirty="0" err="1"/>
              <a:t>materia</a:t>
            </a:r>
            <a:r>
              <a:rPr lang="en-US" sz="3200" b="1" dirty="0"/>
              <a:t> </a:t>
            </a:r>
            <a:r>
              <a:rPr lang="en-US" sz="3200" dirty="0"/>
              <a:t>o </a:t>
            </a:r>
            <a:r>
              <a:rPr lang="en-US" sz="3200" dirty="0" err="1"/>
              <a:t>una</a:t>
            </a:r>
            <a:r>
              <a:rPr lang="en-US" sz="3200" dirty="0"/>
              <a:t> </a:t>
            </a:r>
            <a:r>
              <a:rPr lang="en-US" sz="3200" dirty="0" err="1"/>
              <a:t>combinación</a:t>
            </a:r>
            <a:r>
              <a:rPr lang="en-US" sz="3200" dirty="0"/>
              <a:t> de </a:t>
            </a:r>
            <a:r>
              <a:rPr lang="en-US" sz="3200" dirty="0" err="1"/>
              <a:t>ello</a:t>
            </a: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Se </a:t>
            </a:r>
            <a:r>
              <a:rPr lang="en-US" sz="3200" dirty="0" err="1"/>
              <a:t>considera</a:t>
            </a:r>
            <a:r>
              <a:rPr lang="en-US" sz="3200" dirty="0"/>
              <a:t> </a:t>
            </a:r>
            <a:r>
              <a:rPr lang="en-US" sz="3200" dirty="0" err="1"/>
              <a:t>Coprocesamiento</a:t>
            </a:r>
            <a:r>
              <a:rPr lang="en-US" sz="3200" dirty="0"/>
              <a:t> a </a:t>
            </a:r>
            <a:r>
              <a:rPr lang="en-US" sz="3200" dirty="0" err="1"/>
              <a:t>todos</a:t>
            </a:r>
            <a:r>
              <a:rPr lang="en-US" sz="3200" dirty="0"/>
              <a:t> </a:t>
            </a:r>
            <a:r>
              <a:rPr lang="en-US" sz="3200" dirty="0" err="1"/>
              <a:t>aquellos</a:t>
            </a:r>
            <a:r>
              <a:rPr lang="en-US" sz="3200" dirty="0"/>
              <a:t> </a:t>
            </a:r>
            <a:r>
              <a:rPr lang="en-US" sz="3200" dirty="0" err="1"/>
              <a:t>elementos</a:t>
            </a:r>
            <a:r>
              <a:rPr lang="en-US" sz="3200" dirty="0"/>
              <a:t> que </a:t>
            </a:r>
            <a:r>
              <a:rPr lang="en-US" sz="3200" b="1" dirty="0" err="1"/>
              <a:t>pasan</a:t>
            </a:r>
            <a:r>
              <a:rPr lang="en-US" sz="3200" b="1" dirty="0"/>
              <a:t> </a:t>
            </a:r>
            <a:r>
              <a:rPr lang="en-US" sz="3200" b="1" dirty="0" err="1"/>
              <a:t>por</a:t>
            </a:r>
            <a:r>
              <a:rPr lang="en-US" sz="3200" b="1" dirty="0"/>
              <a:t>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horno</a:t>
            </a:r>
            <a:endParaRPr lang="en-US" sz="3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Imagen 3" descr="Gráfico, Gráfico de embudo&#10;&#10;Descripción generada automáticamente">
            <a:extLst>
              <a:ext uri="{FF2B5EF4-FFF2-40B4-BE49-F238E27FC236}">
                <a16:creationId xmlns:a16="http://schemas.microsoft.com/office/drawing/2014/main" id="{289E79EC-6F3C-070C-5E07-2CCBA216F9A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" b="227"/>
          <a:stretch/>
        </p:blipFill>
        <p:spPr>
          <a:xfrm>
            <a:off x="1913690" y="2683665"/>
            <a:ext cx="6552038" cy="753570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3173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94F56D47BC0246A707AB511A154EE1" ma:contentTypeVersion="17" ma:contentTypeDescription="Crear nuevo documento." ma:contentTypeScope="" ma:versionID="b968c3a5dae533bdf803e5af2400ee15">
  <xsd:schema xmlns:xsd="http://www.w3.org/2001/XMLSchema" xmlns:xs="http://www.w3.org/2001/XMLSchema" xmlns:p="http://schemas.microsoft.com/office/2006/metadata/properties" xmlns:ns2="0c560b49-9988-4a54-92f8-ce42fe4066b6" xmlns:ns3="34eae94d-2630-40fe-b7e3-80f7f32d35c2" targetNamespace="http://schemas.microsoft.com/office/2006/metadata/properties" ma:root="true" ma:fieldsID="8513ea5edae306ee07d128c5a3ada321" ns2:_="" ns3:_="">
    <xsd:import namespace="0c560b49-9988-4a54-92f8-ce42fe4066b6"/>
    <xsd:import namespace="34eae94d-2630-40fe-b7e3-80f7f32d35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60b49-9988-4a54-92f8-ce42fe4066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f78791ba-2f84-467f-91f6-fc1bb6c10f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ae94d-2630-40fe-b7e3-80f7f32d35c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110c731-95a6-4886-a885-a13ce28db857}" ma:internalName="TaxCatchAll" ma:showField="CatchAllData" ma:web="34eae94d-2630-40fe-b7e3-80f7f32d35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560b49-9988-4a54-92f8-ce42fe4066b6">
      <Terms xmlns="http://schemas.microsoft.com/office/infopath/2007/PartnerControls"/>
    </lcf76f155ced4ddcb4097134ff3c332f>
    <TaxCatchAll xmlns="34eae94d-2630-40fe-b7e3-80f7f32d35c2" xsi:nil="true"/>
  </documentManagement>
</p:properties>
</file>

<file path=customXml/itemProps1.xml><?xml version="1.0" encoding="utf-8"?>
<ds:datastoreItem xmlns:ds="http://schemas.openxmlformats.org/officeDocument/2006/customXml" ds:itemID="{911934BE-DA69-44CB-8B85-3C0EAE45FC9F}">
  <ds:schemaRefs>
    <ds:schemaRef ds:uri="0c560b49-9988-4a54-92f8-ce42fe4066b6"/>
    <ds:schemaRef ds:uri="34eae94d-2630-40fe-b7e3-80f7f32d35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0C427D-30C5-4C22-B036-4B35ACF7A4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70A8DF-C7CE-421F-A826-BEBF001AC264}">
  <ds:schemaRefs>
    <ds:schemaRef ds:uri="0c560b49-9988-4a54-92f8-ce42fe4066b6"/>
    <ds:schemaRef ds:uri="0ff62200-ee79-405e-b43a-0160f4b437fb"/>
    <ds:schemaRef ds:uri="34eae94d-2630-40fe-b7e3-80f7f32d35c2"/>
    <ds:schemaRef ds:uri="d26cd77e-9531-41aa-a0ec-154eea359fc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1032</Words>
  <Application>Microsoft Office PowerPoint</Application>
  <PresentationFormat>Personalizado</PresentationFormat>
  <Paragraphs>156</Paragraphs>
  <Slides>22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Noto Sans</vt:lpstr>
      <vt:lpstr>Noto Sans JP</vt:lpstr>
      <vt:lpstr>StainlessCond-Black</vt:lpstr>
      <vt:lpstr>Office Theme</vt:lpstr>
      <vt:lpstr>Diapositiva de think-cell</vt:lpstr>
      <vt:lpstr>USO DE RESIDUOS EN LA INDUSTRIA DEL CEMENTO  Gestión Sostenible de los Residuos  en el marco de la Economía Circular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COPROCESAMIENTO – Algunos Resultados en LOMA NEGRA</vt:lpstr>
      <vt:lpstr>Presentación de PowerPoint</vt:lpstr>
      <vt:lpstr>VENTAJAS DEL COPROCESAMIENTO</vt:lpstr>
      <vt:lpstr>COPROCESAMIENTO</vt:lpstr>
      <vt:lpstr>Presentación de PowerPoint</vt:lpstr>
      <vt:lpstr>PROCESO EN EL HORNO DE CLINKER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Templates-PPTInternas copia22</dc:title>
  <dc:creator>EmiCarri</dc:creator>
  <cp:lastModifiedBy>Adriana Mon</cp:lastModifiedBy>
  <cp:revision>10</cp:revision>
  <dcterms:created xsi:type="dcterms:W3CDTF">2023-02-01T20:23:31Z</dcterms:created>
  <dcterms:modified xsi:type="dcterms:W3CDTF">2023-10-10T21:19:32Z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2023-02-01T00:00:00Z</vt:filetime>
  </property>
  <property fmtid="{D5CDD505-2E9C-101B-9397-08002B2CF9AE}" pid="3" name="Creator">
    <vt:lpwstr>Adobe Illustrator 27.1 (Windows)</vt:lpwstr>
  </property>
  <property fmtid="{D5CDD505-2E9C-101B-9397-08002B2CF9AE}" pid="4" name="LastSaved">
    <vt:filetime>2023-02-01T00:00:00Z</vt:filetime>
  </property>
  <property fmtid="{D5CDD505-2E9C-101B-9397-08002B2CF9AE}" pid="5" name="ContentTypeId">
    <vt:lpwstr>0x0101008ED421295884FE458374803ED47E61E9</vt:lpwstr>
  </property>
  <property fmtid="{D5CDD505-2E9C-101B-9397-08002B2CF9AE}" pid="6" name="MediaServiceImageTags">
    <vt:lpwstr/>
  </property>
</Properties>
</file>